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81" r:id="rId5"/>
    <p:sldId id="282" r:id="rId6"/>
    <p:sldId id="283" r:id="rId7"/>
    <p:sldId id="284" r:id="rId8"/>
    <p:sldId id="285" r:id="rId9"/>
    <p:sldId id="286" r:id="rId10"/>
    <p:sldId id="287" r:id="rId11"/>
    <p:sldId id="308" r:id="rId12"/>
    <p:sldId id="288" r:id="rId13"/>
    <p:sldId id="310" r:id="rId14"/>
    <p:sldId id="290" r:id="rId15"/>
    <p:sldId id="291" r:id="rId16"/>
    <p:sldId id="292" r:id="rId17"/>
    <p:sldId id="293" r:id="rId18"/>
    <p:sldId id="294" r:id="rId19"/>
    <p:sldId id="295" r:id="rId20"/>
    <p:sldId id="296" r:id="rId21"/>
    <p:sldId id="297" r:id="rId22"/>
    <p:sldId id="298" r:id="rId23"/>
    <p:sldId id="299" r:id="rId24"/>
    <p:sldId id="300" r:id="rId25"/>
    <p:sldId id="311" r:id="rId26"/>
    <p:sldId id="312" r:id="rId27"/>
    <p:sldId id="313" r:id="rId28"/>
    <p:sldId id="314" r:id="rId29"/>
    <p:sldId id="315" r:id="rId30"/>
    <p:sldId id="316" r:id="rId31"/>
    <p:sldId id="317" r:id="rId32"/>
    <p:sldId id="318"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27.12.2020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27.12.2020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27.12.2020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27.12.2020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27.12.2020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27.12.2020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27.12.2020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27.12.2020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27.12.2020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27.12.2020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27.12.2020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27.12.2020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1754326"/>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İMAN VE İMAN ESASLARI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nSpc>
                <a:spcPct val="100000"/>
              </a:lnSpc>
            </a:pPr>
            <a:r>
              <a:rPr lang="tr-TR" b="1" dirty="0">
                <a:solidFill>
                  <a:srgbClr val="C00000"/>
                </a:solidFill>
              </a:rPr>
              <a:t>5. Melekler hızlı ve güçlü varlıklardır.</a:t>
            </a:r>
          </a:p>
        </p:txBody>
      </p:sp>
      <p:sp>
        <p:nvSpPr>
          <p:cNvPr id="3" name="İçerik Yer Tutucusu 2"/>
          <p:cNvSpPr>
            <a:spLocks noGrp="1"/>
          </p:cNvSpPr>
          <p:nvPr>
            <p:ph idx="1"/>
          </p:nvPr>
        </p:nvSpPr>
        <p:spPr/>
        <p:txBody>
          <a:bodyPr>
            <a:normAutofit/>
          </a:bodyPr>
          <a:lstStyle/>
          <a:p>
            <a:pPr>
              <a:lnSpc>
                <a:spcPct val="100000"/>
              </a:lnSpc>
            </a:pPr>
            <a:r>
              <a:rPr lang="tr-TR" dirty="0" smtClean="0"/>
              <a:t>Melekler </a:t>
            </a:r>
            <a:r>
              <a:rPr lang="tr-TR" dirty="0"/>
              <a:t>hızlı ve güçlü varlıklardır</a:t>
            </a:r>
            <a:r>
              <a:rPr lang="tr-TR" dirty="0" smtClean="0"/>
              <a:t>.</a:t>
            </a:r>
            <a:endParaRPr lang="tr-TR" dirty="0"/>
          </a:p>
        </p:txBody>
      </p:sp>
    </p:spTree>
    <p:extLst>
      <p:ext uri="{BB962C8B-B14F-4D97-AF65-F5344CB8AC3E}">
        <p14:creationId xmlns:p14="http://schemas.microsoft.com/office/powerpoint/2010/main" val="2965767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6. Melekler </a:t>
            </a:r>
            <a:r>
              <a:rPr lang="tr-TR" b="1" dirty="0" err="1">
                <a:solidFill>
                  <a:srgbClr val="C00000"/>
                </a:solidFill>
              </a:rPr>
              <a:t>gaybı</a:t>
            </a:r>
            <a:r>
              <a:rPr lang="tr-TR" b="1" dirty="0">
                <a:solidFill>
                  <a:srgbClr val="C00000"/>
                </a:solidFill>
              </a:rPr>
              <a:t> bilemezler.</a:t>
            </a:r>
          </a:p>
        </p:txBody>
      </p:sp>
      <p:sp>
        <p:nvSpPr>
          <p:cNvPr id="3" name="İçerik Yer Tutucusu 2"/>
          <p:cNvSpPr>
            <a:spLocks noGrp="1"/>
          </p:cNvSpPr>
          <p:nvPr>
            <p:ph idx="1"/>
          </p:nvPr>
        </p:nvSpPr>
        <p:spPr/>
        <p:txBody>
          <a:bodyPr/>
          <a:lstStyle/>
          <a:p>
            <a:pPr>
              <a:lnSpc>
                <a:spcPct val="100000"/>
              </a:lnSpc>
            </a:pPr>
            <a:r>
              <a:rPr lang="tr-TR" dirty="0" smtClean="0"/>
              <a:t>Melekler </a:t>
            </a:r>
            <a:r>
              <a:rPr lang="tr-TR" dirty="0" err="1"/>
              <a:t>gaybı</a:t>
            </a:r>
            <a:r>
              <a:rPr lang="tr-TR" dirty="0"/>
              <a:t> bilemezler. Allah tarafından </a:t>
            </a:r>
            <a:r>
              <a:rPr lang="tr-TR" dirty="0" err="1"/>
              <a:t>gayba</a:t>
            </a:r>
            <a:r>
              <a:rPr lang="tr-TR" dirty="0"/>
              <a:t> dair bir bilgi verilmiş ise ancak o kadarını bilebilirler. Allah haricinde hiçbir varlık </a:t>
            </a:r>
            <a:r>
              <a:rPr lang="tr-TR" dirty="0" err="1"/>
              <a:t>gayb</a:t>
            </a:r>
            <a:r>
              <a:rPr lang="tr-TR" dirty="0"/>
              <a:t> hakkında bilgi sahibi değildir.</a:t>
            </a:r>
          </a:p>
        </p:txBody>
      </p:sp>
    </p:spTree>
    <p:extLst>
      <p:ext uri="{BB962C8B-B14F-4D97-AF65-F5344CB8AC3E}">
        <p14:creationId xmlns:p14="http://schemas.microsoft.com/office/powerpoint/2010/main" val="288440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Bazı Melekler ve Görevleri</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pPr>
            <a:r>
              <a:rPr lang="tr-TR" dirty="0"/>
              <a:t>Ayet ve hadislerde meleklerin sayılarına dair bir bilgi bulunmamaktadır. Ancak naslardan anlaşıldığın üzere tüm meleklerin temel görevi Allah’a kulluk etmektir bununla birlikte bazı meleklerin özel görevleri bulunmaktadır. Bunları şu şekilde sıralayabiliriz:</a:t>
            </a:r>
          </a:p>
        </p:txBody>
      </p:sp>
    </p:spTree>
    <p:extLst>
      <p:ext uri="{BB962C8B-B14F-4D97-AF65-F5344CB8AC3E}">
        <p14:creationId xmlns:p14="http://schemas.microsoft.com/office/powerpoint/2010/main" val="1692506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1. Cebrail (</a:t>
            </a:r>
            <a:r>
              <a:rPr lang="tr-TR" b="1" dirty="0" err="1">
                <a:solidFill>
                  <a:srgbClr val="C00000"/>
                </a:solidFill>
              </a:rPr>
              <a:t>a.s</a:t>
            </a:r>
            <a:r>
              <a:rPr lang="tr-TR" b="1" dirty="0">
                <a:solidFill>
                  <a:srgbClr val="C00000"/>
                </a:solidFill>
              </a:rPr>
              <a:t>)</a:t>
            </a:r>
            <a:endParaRPr lang="tr-TR" dirty="0"/>
          </a:p>
        </p:txBody>
      </p:sp>
      <p:sp>
        <p:nvSpPr>
          <p:cNvPr id="3" name="İçerik Yer Tutucusu 2"/>
          <p:cNvSpPr>
            <a:spLocks noGrp="1"/>
          </p:cNvSpPr>
          <p:nvPr>
            <p:ph idx="1"/>
          </p:nvPr>
        </p:nvSpPr>
        <p:spPr/>
        <p:txBody>
          <a:bodyPr/>
          <a:lstStyle/>
          <a:p>
            <a:r>
              <a:rPr lang="tr-TR" dirty="0"/>
              <a:t>Cebrail (</a:t>
            </a:r>
            <a:r>
              <a:rPr lang="tr-TR" dirty="0" err="1"/>
              <a:t>a.s</a:t>
            </a:r>
            <a:r>
              <a:rPr lang="tr-TR" dirty="0"/>
              <a:t>), Allah’ın peygamberlerine vahiy getiren, elçilik görevi olan melektir. Aynı zamanda dört büyük melekten biridir. Cebrail (</a:t>
            </a:r>
            <a:r>
              <a:rPr lang="tr-TR" dirty="0" err="1"/>
              <a:t>a.s</a:t>
            </a:r>
            <a:r>
              <a:rPr lang="tr-TR" dirty="0"/>
              <a:t>)’a güvenilir ruh anlamına gelen </a:t>
            </a:r>
            <a:r>
              <a:rPr lang="tr-TR" b="1" dirty="0">
                <a:solidFill>
                  <a:srgbClr val="00B050"/>
                </a:solidFill>
              </a:rPr>
              <a:t>“el-</a:t>
            </a:r>
            <a:r>
              <a:rPr lang="tr-TR" b="1" dirty="0" err="1">
                <a:solidFill>
                  <a:srgbClr val="00B050"/>
                </a:solidFill>
              </a:rPr>
              <a:t>Ruhu’l</a:t>
            </a:r>
            <a:r>
              <a:rPr lang="tr-TR" b="1" dirty="0">
                <a:solidFill>
                  <a:srgbClr val="00B050"/>
                </a:solidFill>
              </a:rPr>
              <a:t>-Emin” </a:t>
            </a:r>
            <a:r>
              <a:rPr lang="tr-TR" dirty="0"/>
              <a:t>de denilmiştir. Başka bir ayette ise </a:t>
            </a:r>
            <a:r>
              <a:rPr lang="tr-TR" b="1" dirty="0" err="1">
                <a:solidFill>
                  <a:srgbClr val="00B050"/>
                </a:solidFill>
              </a:rPr>
              <a:t>Ruhu’l</a:t>
            </a:r>
            <a:r>
              <a:rPr lang="tr-TR" b="1" dirty="0">
                <a:solidFill>
                  <a:srgbClr val="00B050"/>
                </a:solidFill>
              </a:rPr>
              <a:t>-Kudüs</a:t>
            </a:r>
            <a:r>
              <a:rPr lang="tr-TR" dirty="0"/>
              <a:t> olarak zikredilmiştir. Bir de meleklerin en üstünü ve Allah’a en yakın olanı olduğu için </a:t>
            </a:r>
            <a:r>
              <a:rPr lang="tr-TR" b="1" dirty="0" err="1">
                <a:solidFill>
                  <a:srgbClr val="00B050"/>
                </a:solidFill>
              </a:rPr>
              <a:t>Seyyidü’l</a:t>
            </a:r>
            <a:r>
              <a:rPr lang="tr-TR" b="1" dirty="0">
                <a:solidFill>
                  <a:srgbClr val="00B050"/>
                </a:solidFill>
              </a:rPr>
              <a:t>-Melaike</a:t>
            </a:r>
            <a:r>
              <a:rPr lang="tr-TR" dirty="0"/>
              <a:t> olarak ifade edilmiştir. </a:t>
            </a:r>
            <a:r>
              <a:rPr lang="tr-TR" dirty="0" err="1"/>
              <a:t>Cebrâil</a:t>
            </a:r>
            <a:r>
              <a:rPr lang="tr-TR" dirty="0"/>
              <a:t> (</a:t>
            </a:r>
            <a:r>
              <a:rPr lang="tr-TR" dirty="0" err="1"/>
              <a:t>a.s</a:t>
            </a:r>
            <a:r>
              <a:rPr lang="tr-TR" dirty="0"/>
              <a:t>), </a:t>
            </a:r>
            <a:r>
              <a:rPr lang="tr-TR" dirty="0" err="1"/>
              <a:t>Kur’ân</a:t>
            </a:r>
            <a:r>
              <a:rPr lang="tr-TR" dirty="0"/>
              <a:t>-ı Kerîm’de </a:t>
            </a:r>
            <a:r>
              <a:rPr lang="tr-TR" dirty="0" err="1"/>
              <a:t>Cibrîl</a:t>
            </a:r>
            <a:r>
              <a:rPr lang="tr-TR" dirty="0"/>
              <a:t>, </a:t>
            </a:r>
            <a:r>
              <a:rPr lang="tr-TR" dirty="0" err="1"/>
              <a:t>Rûh</a:t>
            </a:r>
            <a:r>
              <a:rPr lang="tr-TR" dirty="0"/>
              <a:t> ve Resul şeklinde isimlerle de ifade edilir. İlgili </a:t>
            </a:r>
            <a:r>
              <a:rPr lang="tr-TR" dirty="0" err="1"/>
              <a:t>âyetlerde</a:t>
            </a:r>
            <a:r>
              <a:rPr lang="tr-TR" dirty="0"/>
              <a:t> belirtildiğine göre </a:t>
            </a:r>
            <a:r>
              <a:rPr lang="tr-TR" dirty="0" err="1"/>
              <a:t>Cebrâil</a:t>
            </a:r>
            <a:r>
              <a:rPr lang="tr-TR" dirty="0"/>
              <a:t> karşı konulamayan müthiş bir güce, üstün bir akla ve kesin bilgilere sahiptir; “arşın sahibi” nezdinde çok itibarlıdır ve meleklerin kendisine mutlaka itaat ettiği şerefli bir elçidir (</a:t>
            </a:r>
            <a:r>
              <a:rPr lang="tr-TR" dirty="0" err="1"/>
              <a:t>Necm</a:t>
            </a:r>
            <a:r>
              <a:rPr lang="tr-TR" dirty="0"/>
              <a:t>, 53/5-6; </a:t>
            </a:r>
            <a:r>
              <a:rPr lang="tr-TR" dirty="0" err="1"/>
              <a:t>Tekvîr</a:t>
            </a:r>
            <a:r>
              <a:rPr lang="tr-TR" dirty="0"/>
              <a:t>, 81/19-21).</a:t>
            </a:r>
          </a:p>
          <a:p>
            <a:endParaRPr lang="tr-TR" dirty="0"/>
          </a:p>
        </p:txBody>
      </p:sp>
    </p:spTree>
    <p:extLst>
      <p:ext uri="{BB962C8B-B14F-4D97-AF65-F5344CB8AC3E}">
        <p14:creationId xmlns:p14="http://schemas.microsoft.com/office/powerpoint/2010/main" val="3526817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2. </a:t>
            </a:r>
            <a:r>
              <a:rPr lang="tr-TR" b="1" dirty="0" err="1">
                <a:solidFill>
                  <a:srgbClr val="C00000"/>
                </a:solidFill>
              </a:rPr>
              <a:t>Mikâil</a:t>
            </a:r>
            <a:r>
              <a:rPr lang="tr-TR" b="1" dirty="0">
                <a:solidFill>
                  <a:srgbClr val="C00000"/>
                </a:solidFill>
              </a:rPr>
              <a:t> (</a:t>
            </a:r>
            <a:r>
              <a:rPr lang="tr-TR" b="1" dirty="0" err="1">
                <a:solidFill>
                  <a:srgbClr val="C00000"/>
                </a:solidFill>
              </a:rPr>
              <a:t>a.s</a:t>
            </a:r>
            <a:r>
              <a:rPr lang="tr-TR" b="1" dirty="0" smtClean="0">
                <a:solidFill>
                  <a:srgbClr val="C00000"/>
                </a:solidFill>
              </a:rPr>
              <a:t>)</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pPr>
            <a:r>
              <a:rPr lang="tr-TR" dirty="0" err="1" smtClean="0"/>
              <a:t>Mikâil</a:t>
            </a:r>
            <a:r>
              <a:rPr lang="tr-TR" dirty="0" smtClean="0"/>
              <a:t> </a:t>
            </a:r>
            <a:r>
              <a:rPr lang="tr-TR" dirty="0"/>
              <a:t>(</a:t>
            </a:r>
            <a:r>
              <a:rPr lang="tr-TR" dirty="0" err="1"/>
              <a:t>a.s</a:t>
            </a:r>
            <a:r>
              <a:rPr lang="tr-TR" dirty="0" smtClean="0"/>
              <a:t>), tabiat </a:t>
            </a:r>
            <a:r>
              <a:rPr lang="tr-TR" dirty="0"/>
              <a:t>olayları ile görevli olan melektir ve dört büyük melek içerisindedir. Aynı zamanda yaratılmışların rızıklarını idare etme görevi de bulunmaktadır</a:t>
            </a:r>
          </a:p>
        </p:txBody>
      </p:sp>
    </p:spTree>
    <p:extLst>
      <p:ext uri="{BB962C8B-B14F-4D97-AF65-F5344CB8AC3E}">
        <p14:creationId xmlns:p14="http://schemas.microsoft.com/office/powerpoint/2010/main" val="3681708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3. </a:t>
            </a:r>
            <a:r>
              <a:rPr lang="tr-TR" b="1" dirty="0" err="1">
                <a:solidFill>
                  <a:srgbClr val="C00000"/>
                </a:solidFill>
              </a:rPr>
              <a:t>İsrâfil</a:t>
            </a:r>
            <a:r>
              <a:rPr lang="tr-TR" b="1" dirty="0">
                <a:solidFill>
                  <a:srgbClr val="C00000"/>
                </a:solidFill>
              </a:rPr>
              <a:t> (</a:t>
            </a:r>
            <a:r>
              <a:rPr lang="tr-TR" b="1" dirty="0" err="1">
                <a:solidFill>
                  <a:srgbClr val="C00000"/>
                </a:solidFill>
              </a:rPr>
              <a:t>a.s</a:t>
            </a:r>
            <a:r>
              <a:rPr lang="tr-TR" b="1" dirty="0" smtClean="0">
                <a:solidFill>
                  <a:srgbClr val="C00000"/>
                </a:solidFill>
              </a:rPr>
              <a:t>)</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20000"/>
              </a:lnSpc>
            </a:pPr>
            <a:r>
              <a:rPr lang="tr-TR" dirty="0" err="1" smtClean="0"/>
              <a:t>İsrâfil</a:t>
            </a:r>
            <a:r>
              <a:rPr lang="tr-TR" dirty="0" smtClean="0"/>
              <a:t> </a:t>
            </a:r>
            <a:r>
              <a:rPr lang="tr-TR" dirty="0"/>
              <a:t>(</a:t>
            </a:r>
            <a:r>
              <a:rPr lang="tr-TR" dirty="0" err="1"/>
              <a:t>a.s</a:t>
            </a:r>
            <a:r>
              <a:rPr lang="tr-TR" dirty="0" smtClean="0"/>
              <a:t>), kıyametin </a:t>
            </a:r>
            <a:r>
              <a:rPr lang="tr-TR" dirty="0"/>
              <a:t>kopması ve yaratılanların yeniden dirilmesi için iki kez </a:t>
            </a:r>
            <a:r>
              <a:rPr lang="tr-TR" dirty="0" err="1"/>
              <a:t>sûr’a</a:t>
            </a:r>
            <a:r>
              <a:rPr lang="tr-TR" dirty="0"/>
              <a:t> üflemek ile görevli olan dört büyük melekten bir tanesidir.</a:t>
            </a:r>
          </a:p>
        </p:txBody>
      </p:sp>
    </p:spTree>
    <p:extLst>
      <p:ext uri="{BB962C8B-B14F-4D97-AF65-F5344CB8AC3E}">
        <p14:creationId xmlns:p14="http://schemas.microsoft.com/office/powerpoint/2010/main" val="54140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4. </a:t>
            </a:r>
            <a:r>
              <a:rPr lang="tr-TR" b="1" dirty="0" err="1">
                <a:solidFill>
                  <a:srgbClr val="C00000"/>
                </a:solidFill>
              </a:rPr>
              <a:t>Azrâil</a:t>
            </a:r>
            <a:r>
              <a:rPr lang="tr-TR" b="1" dirty="0">
                <a:solidFill>
                  <a:srgbClr val="C00000"/>
                </a:solidFill>
              </a:rPr>
              <a:t> (</a:t>
            </a:r>
            <a:r>
              <a:rPr lang="tr-TR" b="1" dirty="0" err="1">
                <a:solidFill>
                  <a:srgbClr val="C00000"/>
                </a:solidFill>
              </a:rPr>
              <a:t>a.s</a:t>
            </a:r>
            <a:r>
              <a:rPr lang="tr-TR" b="1" dirty="0" smtClean="0">
                <a:solidFill>
                  <a:srgbClr val="C00000"/>
                </a:solidFill>
              </a:rPr>
              <a:t>)</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20000"/>
              </a:lnSpc>
            </a:pPr>
            <a:r>
              <a:rPr lang="tr-TR" dirty="0" err="1" smtClean="0"/>
              <a:t>Azrâil</a:t>
            </a:r>
            <a:r>
              <a:rPr lang="tr-TR" dirty="0" smtClean="0"/>
              <a:t> </a:t>
            </a:r>
            <a:r>
              <a:rPr lang="tr-TR" dirty="0"/>
              <a:t>(</a:t>
            </a:r>
            <a:r>
              <a:rPr lang="tr-TR" dirty="0" err="1"/>
              <a:t>a.s</a:t>
            </a:r>
            <a:r>
              <a:rPr lang="tr-TR" dirty="0" smtClean="0"/>
              <a:t>), canlıların </a:t>
            </a:r>
            <a:r>
              <a:rPr lang="tr-TR" dirty="0"/>
              <a:t>ölüm sırasında ruhlarını almak ile görevli olan melektir. Bu yüzden </a:t>
            </a:r>
            <a:r>
              <a:rPr lang="tr-TR" b="1" dirty="0" err="1" smtClean="0">
                <a:solidFill>
                  <a:srgbClr val="00B050"/>
                </a:solidFill>
              </a:rPr>
              <a:t>Melekü’l</a:t>
            </a:r>
            <a:r>
              <a:rPr lang="tr-TR" b="1" dirty="0" smtClean="0">
                <a:solidFill>
                  <a:srgbClr val="00B050"/>
                </a:solidFill>
              </a:rPr>
              <a:t>-Mevt</a:t>
            </a:r>
            <a:r>
              <a:rPr lang="tr-TR" dirty="0" smtClean="0"/>
              <a:t>, </a:t>
            </a:r>
            <a:r>
              <a:rPr lang="tr-TR" dirty="0"/>
              <a:t>yani ölüm meleği olarak </a:t>
            </a:r>
            <a:r>
              <a:rPr lang="tr-TR" dirty="0" smtClean="0"/>
              <a:t>zikredilmiştir.</a:t>
            </a:r>
            <a:endParaRPr lang="tr-TR" dirty="0"/>
          </a:p>
        </p:txBody>
      </p:sp>
    </p:spTree>
    <p:extLst>
      <p:ext uri="{BB962C8B-B14F-4D97-AF65-F5344CB8AC3E}">
        <p14:creationId xmlns:p14="http://schemas.microsoft.com/office/powerpoint/2010/main" val="4193626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5. </a:t>
            </a:r>
            <a:r>
              <a:rPr lang="tr-TR" b="1" dirty="0" err="1">
                <a:solidFill>
                  <a:srgbClr val="C00000"/>
                </a:solidFill>
              </a:rPr>
              <a:t>Kirâmen</a:t>
            </a:r>
            <a:r>
              <a:rPr lang="tr-TR" b="1" dirty="0">
                <a:solidFill>
                  <a:srgbClr val="C00000"/>
                </a:solidFill>
              </a:rPr>
              <a:t> Kâtibin </a:t>
            </a:r>
            <a:r>
              <a:rPr lang="tr-TR" b="1" dirty="0" smtClean="0">
                <a:solidFill>
                  <a:srgbClr val="C00000"/>
                </a:solidFill>
              </a:rPr>
              <a:t>Melekleri</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40000"/>
              </a:lnSpc>
            </a:pPr>
            <a:r>
              <a:rPr lang="tr-TR" dirty="0" err="1" smtClean="0"/>
              <a:t>Kirâmen</a:t>
            </a:r>
            <a:r>
              <a:rPr lang="tr-TR" dirty="0" smtClean="0"/>
              <a:t> </a:t>
            </a:r>
            <a:r>
              <a:rPr lang="tr-TR" dirty="0"/>
              <a:t>Kâtibin </a:t>
            </a:r>
            <a:r>
              <a:rPr lang="tr-TR" dirty="0" smtClean="0"/>
              <a:t>Melekleri, insanların </a:t>
            </a:r>
            <a:r>
              <a:rPr lang="tr-TR" dirty="0"/>
              <a:t>sağında ve solunda bulunan, yapmış oldukları iyilik ve kötülükleri kayıt altına alan meleklerdir. </a:t>
            </a:r>
            <a:r>
              <a:rPr lang="tr-TR" b="1" dirty="0" err="1">
                <a:solidFill>
                  <a:srgbClr val="00B050"/>
                </a:solidFill>
              </a:rPr>
              <a:t>Hafaza</a:t>
            </a:r>
            <a:r>
              <a:rPr lang="tr-TR" b="1" dirty="0">
                <a:solidFill>
                  <a:srgbClr val="00B050"/>
                </a:solidFill>
              </a:rPr>
              <a:t> melekleri </a:t>
            </a:r>
            <a:r>
              <a:rPr lang="tr-TR" dirty="0"/>
              <a:t>olarak da adlandırılmışlardır. Bu melekler kıyamet günü yapılan iyiliklere şahitlik yapacaklardır.</a:t>
            </a:r>
            <a:endParaRPr lang="tr-TR" dirty="0" smtClean="0"/>
          </a:p>
        </p:txBody>
      </p:sp>
    </p:spTree>
    <p:extLst>
      <p:ext uri="{BB962C8B-B14F-4D97-AF65-F5344CB8AC3E}">
        <p14:creationId xmlns:p14="http://schemas.microsoft.com/office/powerpoint/2010/main" val="1930553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6. </a:t>
            </a:r>
            <a:r>
              <a:rPr lang="tr-TR" b="1" dirty="0" err="1">
                <a:solidFill>
                  <a:srgbClr val="C00000"/>
                </a:solidFill>
              </a:rPr>
              <a:t>Münker</a:t>
            </a:r>
            <a:r>
              <a:rPr lang="tr-TR" b="1" dirty="0">
                <a:solidFill>
                  <a:srgbClr val="C00000"/>
                </a:solidFill>
              </a:rPr>
              <a:t> ve </a:t>
            </a:r>
            <a:r>
              <a:rPr lang="tr-TR" b="1" dirty="0" err="1">
                <a:solidFill>
                  <a:srgbClr val="C00000"/>
                </a:solidFill>
              </a:rPr>
              <a:t>Nekir</a:t>
            </a:r>
            <a:r>
              <a:rPr lang="tr-TR" b="1" dirty="0">
                <a:solidFill>
                  <a:srgbClr val="C00000"/>
                </a:solidFill>
              </a:rPr>
              <a:t> </a:t>
            </a:r>
            <a:r>
              <a:rPr lang="tr-TR" b="1" dirty="0" smtClean="0">
                <a:solidFill>
                  <a:srgbClr val="C00000"/>
                </a:solidFill>
              </a:rPr>
              <a:t>Melekleri</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40000"/>
              </a:lnSpc>
            </a:pPr>
            <a:r>
              <a:rPr lang="tr-TR" dirty="0" err="1" smtClean="0"/>
              <a:t>Münker</a:t>
            </a:r>
            <a:r>
              <a:rPr lang="tr-TR" dirty="0" smtClean="0"/>
              <a:t> </a:t>
            </a:r>
            <a:r>
              <a:rPr lang="tr-TR" dirty="0"/>
              <a:t>ve </a:t>
            </a:r>
            <a:r>
              <a:rPr lang="tr-TR" dirty="0" err="1"/>
              <a:t>Nekir</a:t>
            </a:r>
            <a:r>
              <a:rPr lang="tr-TR" dirty="0"/>
              <a:t> </a:t>
            </a:r>
            <a:r>
              <a:rPr lang="tr-TR" dirty="0" smtClean="0"/>
              <a:t>Melekleri, öldükten </a:t>
            </a:r>
            <a:r>
              <a:rPr lang="tr-TR" dirty="0"/>
              <a:t>sonra insanları sorgulamak ile görevli olan meleklerdir. İkisine birlikte </a:t>
            </a:r>
            <a:r>
              <a:rPr lang="tr-TR" b="1" dirty="0" err="1">
                <a:solidFill>
                  <a:srgbClr val="00B050"/>
                </a:solidFill>
              </a:rPr>
              <a:t>Münkereyn</a:t>
            </a:r>
            <a:r>
              <a:rPr lang="tr-TR" dirty="0"/>
              <a:t> denilmektedir. Kelime manası olarak “görünmeyen, tanınmayan” anlamlarına geldikleri için bu isimle </a:t>
            </a:r>
            <a:r>
              <a:rPr lang="tr-TR" dirty="0" smtClean="0"/>
              <a:t>zikredilmektedir.</a:t>
            </a:r>
            <a:endParaRPr lang="tr-TR" dirty="0"/>
          </a:p>
        </p:txBody>
      </p:sp>
    </p:spTree>
    <p:extLst>
      <p:ext uri="{BB962C8B-B14F-4D97-AF65-F5344CB8AC3E}">
        <p14:creationId xmlns:p14="http://schemas.microsoft.com/office/powerpoint/2010/main" val="1385768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7. </a:t>
            </a:r>
            <a:r>
              <a:rPr lang="tr-TR" b="1" dirty="0" err="1">
                <a:solidFill>
                  <a:srgbClr val="C00000"/>
                </a:solidFill>
              </a:rPr>
              <a:t>Hamele</a:t>
            </a:r>
            <a:r>
              <a:rPr lang="tr-TR" b="1" dirty="0">
                <a:solidFill>
                  <a:srgbClr val="C00000"/>
                </a:solidFill>
              </a:rPr>
              <a:t>-i Arş </a:t>
            </a:r>
            <a:r>
              <a:rPr lang="tr-TR" b="1" dirty="0" smtClean="0">
                <a:solidFill>
                  <a:srgbClr val="C00000"/>
                </a:solidFill>
              </a:rPr>
              <a:t>Melekleri</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pPr>
            <a:r>
              <a:rPr lang="tr-TR" dirty="0" err="1" smtClean="0"/>
              <a:t>Hamele</a:t>
            </a:r>
            <a:r>
              <a:rPr lang="tr-TR" dirty="0" smtClean="0"/>
              <a:t>-i </a:t>
            </a:r>
            <a:r>
              <a:rPr lang="tr-TR" dirty="0"/>
              <a:t>Arş </a:t>
            </a:r>
            <a:r>
              <a:rPr lang="tr-TR" dirty="0" smtClean="0"/>
              <a:t>Melekleri, arşı </a:t>
            </a:r>
            <a:r>
              <a:rPr lang="tr-TR" dirty="0"/>
              <a:t>taşıyan meleklerin isimleridir. Kur’an’da arşı yüklenen melekler olarak zikredilmişlerdir.</a:t>
            </a:r>
            <a:endParaRPr lang="tr-TR" b="1" dirty="0" smtClean="0">
              <a:solidFill>
                <a:srgbClr val="00B050"/>
              </a:solidFill>
            </a:endParaRPr>
          </a:p>
        </p:txBody>
      </p:sp>
    </p:spTree>
    <p:extLst>
      <p:ext uri="{BB962C8B-B14F-4D97-AF65-F5344CB8AC3E}">
        <p14:creationId xmlns:p14="http://schemas.microsoft.com/office/powerpoint/2010/main" val="338712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2123658"/>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3:</a:t>
            </a:r>
          </a:p>
          <a:p>
            <a:r>
              <a:rPr lang="tr-TR" sz="4400" b="1" dirty="0" smtClean="0">
                <a:solidFill>
                  <a:srgbClr val="C00000"/>
                </a:solidFill>
                <a:latin typeface="Adobe Caslon Pro" panose="0205050205050A020403" pitchFamily="18" charset="-94"/>
                <a:ea typeface="Adobe Myungjo Std M" panose="02020600000000000000" pitchFamily="18" charset="-128"/>
              </a:rPr>
              <a:t>İMAN VE İMAN ESASLARI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8. </a:t>
            </a:r>
            <a:r>
              <a:rPr lang="tr-TR" b="1" dirty="0" err="1">
                <a:solidFill>
                  <a:srgbClr val="C00000"/>
                </a:solidFill>
              </a:rPr>
              <a:t>Mukarrebûn</a:t>
            </a:r>
            <a:r>
              <a:rPr lang="tr-TR" b="1" dirty="0">
                <a:solidFill>
                  <a:srgbClr val="C00000"/>
                </a:solidFill>
              </a:rPr>
              <a:t> ve </a:t>
            </a:r>
            <a:r>
              <a:rPr lang="tr-TR" b="1" dirty="0" err="1">
                <a:solidFill>
                  <a:srgbClr val="C00000"/>
                </a:solidFill>
              </a:rPr>
              <a:t>İliyyûn</a:t>
            </a:r>
            <a:r>
              <a:rPr lang="tr-TR" b="1" dirty="0">
                <a:solidFill>
                  <a:srgbClr val="C00000"/>
                </a:solidFill>
              </a:rPr>
              <a:t> </a:t>
            </a:r>
            <a:r>
              <a:rPr lang="tr-TR" b="1" dirty="0" smtClean="0">
                <a:solidFill>
                  <a:srgbClr val="C00000"/>
                </a:solidFill>
              </a:rPr>
              <a:t>Melekleri</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pPr>
            <a:r>
              <a:rPr lang="tr-TR" dirty="0" err="1" smtClean="0"/>
              <a:t>Mukarrebûn</a:t>
            </a:r>
            <a:r>
              <a:rPr lang="tr-TR" dirty="0" smtClean="0"/>
              <a:t> </a:t>
            </a:r>
            <a:r>
              <a:rPr lang="tr-TR" dirty="0"/>
              <a:t>ve </a:t>
            </a:r>
            <a:r>
              <a:rPr lang="tr-TR" dirty="0" err="1"/>
              <a:t>İliyyûn</a:t>
            </a:r>
            <a:r>
              <a:rPr lang="tr-TR" dirty="0"/>
              <a:t> </a:t>
            </a:r>
            <a:r>
              <a:rPr lang="tr-TR" dirty="0" smtClean="0"/>
              <a:t>Melekleri</a:t>
            </a:r>
            <a:r>
              <a:rPr lang="tr-TR" dirty="0"/>
              <a:t>,</a:t>
            </a:r>
            <a:r>
              <a:rPr lang="tr-TR" dirty="0" smtClean="0"/>
              <a:t> Allah’ı </a:t>
            </a:r>
            <a:r>
              <a:rPr lang="tr-TR" dirty="0"/>
              <a:t>anmak ve sürekli teşbih etmekle görevlidirler. </a:t>
            </a:r>
            <a:r>
              <a:rPr lang="tr-TR" dirty="0" err="1"/>
              <a:t>Mukarrebûn</a:t>
            </a:r>
            <a:r>
              <a:rPr lang="tr-TR" dirty="0"/>
              <a:t> melekleri Allah’a çok yakın ve O’nun katında çok şerefli meleklerdir.</a:t>
            </a:r>
            <a:endParaRPr lang="tr-TR" b="1" dirty="0">
              <a:solidFill>
                <a:srgbClr val="00B050"/>
              </a:solidFill>
            </a:endParaRPr>
          </a:p>
        </p:txBody>
      </p:sp>
    </p:spTree>
    <p:extLst>
      <p:ext uri="{BB962C8B-B14F-4D97-AF65-F5344CB8AC3E}">
        <p14:creationId xmlns:p14="http://schemas.microsoft.com/office/powerpoint/2010/main" val="3294543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Kitaplara İman</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spcBef>
                <a:spcPts val="600"/>
              </a:spcBef>
            </a:pPr>
            <a:r>
              <a:rPr lang="tr-TR" dirty="0"/>
              <a:t>İmanın temel şartlarından </a:t>
            </a:r>
            <a:r>
              <a:rPr lang="tr-TR" dirty="0" smtClean="0"/>
              <a:t>biri </a:t>
            </a:r>
            <a:r>
              <a:rPr lang="tr-TR" dirty="0"/>
              <a:t>de Allah’ın kitaplarına </a:t>
            </a:r>
            <a:r>
              <a:rPr lang="tr-TR" dirty="0" smtClean="0"/>
              <a:t>inanmaktır.</a:t>
            </a:r>
          </a:p>
          <a:p>
            <a:pPr>
              <a:lnSpc>
                <a:spcPct val="130000"/>
              </a:lnSpc>
              <a:spcBef>
                <a:spcPts val="600"/>
              </a:spcBef>
            </a:pPr>
            <a:r>
              <a:rPr lang="tr-TR" dirty="0" smtClean="0"/>
              <a:t>Kitap </a:t>
            </a:r>
            <a:r>
              <a:rPr lang="tr-TR" dirty="0"/>
              <a:t>kelimesi sözlükte, yazmak anlamına </a:t>
            </a:r>
            <a:r>
              <a:rPr lang="tr-TR" dirty="0" smtClean="0"/>
              <a:t>gelmektedir.</a:t>
            </a:r>
          </a:p>
          <a:p>
            <a:pPr>
              <a:lnSpc>
                <a:spcPct val="130000"/>
              </a:lnSpc>
              <a:spcBef>
                <a:spcPts val="600"/>
              </a:spcBef>
            </a:pPr>
            <a:r>
              <a:rPr lang="tr-TR" dirty="0" smtClean="0"/>
              <a:t>Terim </a:t>
            </a:r>
            <a:r>
              <a:rPr lang="tr-TR" dirty="0"/>
              <a:t>anlamı </a:t>
            </a:r>
            <a:r>
              <a:rPr lang="tr-TR" dirty="0" smtClean="0"/>
              <a:t>olarak ise, </a:t>
            </a:r>
            <a:r>
              <a:rPr lang="tr-TR" dirty="0"/>
              <a:t>Allah’ın insanlara doğru yolu göstermek için peygamberlerine ilettiği vahye ve vahyin yazıya geçirilmiş şekline </a:t>
            </a:r>
            <a:r>
              <a:rPr lang="tr-TR" dirty="0" smtClean="0"/>
              <a:t>denilmektedir.</a:t>
            </a:r>
          </a:p>
        </p:txBody>
      </p:sp>
    </p:spTree>
    <p:extLst>
      <p:ext uri="{BB962C8B-B14F-4D97-AF65-F5344CB8AC3E}">
        <p14:creationId xmlns:p14="http://schemas.microsoft.com/office/powerpoint/2010/main" val="3283114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Kitaplara İman</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spcBef>
                <a:spcPts val="600"/>
              </a:spcBef>
            </a:pPr>
            <a:r>
              <a:rPr lang="tr-TR" dirty="0"/>
              <a:t>Kitap kelimesinin çoğulu ise “</a:t>
            </a:r>
            <a:r>
              <a:rPr lang="tr-TR" dirty="0" err="1" smtClean="0"/>
              <a:t>kütüb”dür</a:t>
            </a:r>
            <a:r>
              <a:rPr lang="tr-TR" dirty="0" smtClean="0"/>
              <a:t>.</a:t>
            </a:r>
          </a:p>
          <a:p>
            <a:pPr>
              <a:lnSpc>
                <a:spcPct val="130000"/>
              </a:lnSpc>
              <a:spcBef>
                <a:spcPts val="600"/>
              </a:spcBef>
            </a:pPr>
            <a:r>
              <a:rPr lang="tr-TR" dirty="0" smtClean="0"/>
              <a:t>Hıristiyanlara </a:t>
            </a:r>
            <a:r>
              <a:rPr lang="tr-TR" dirty="0"/>
              <a:t>İncil, Yahudilere ise Tevrat verildiği için onlara “</a:t>
            </a:r>
            <a:r>
              <a:rPr lang="tr-TR" dirty="0" err="1"/>
              <a:t>ehl</a:t>
            </a:r>
            <a:r>
              <a:rPr lang="tr-TR" dirty="0"/>
              <a:t>-i kitap” denilmiştir. İlahi kitaplar vahiy kaynaklı olduğu </a:t>
            </a:r>
            <a:r>
              <a:rPr lang="tr-TR" dirty="0" smtClean="0"/>
              <a:t>ve </a:t>
            </a:r>
            <a:r>
              <a:rPr lang="tr-TR" dirty="0"/>
              <a:t>Allah tarafından </a:t>
            </a:r>
            <a:r>
              <a:rPr lang="tr-TR" dirty="0" smtClean="0"/>
              <a:t>indirildiği için </a:t>
            </a:r>
            <a:r>
              <a:rPr lang="tr-TR" dirty="0"/>
              <a:t>“semavi kitaplar” olarak da adlandırılmışlardır. </a:t>
            </a:r>
            <a:endParaRPr lang="tr-TR" b="1" dirty="0">
              <a:solidFill>
                <a:srgbClr val="00B050"/>
              </a:solidFill>
            </a:endParaRPr>
          </a:p>
        </p:txBody>
      </p:sp>
    </p:spTree>
    <p:extLst>
      <p:ext uri="{BB962C8B-B14F-4D97-AF65-F5344CB8AC3E}">
        <p14:creationId xmlns:p14="http://schemas.microsoft.com/office/powerpoint/2010/main" val="1671055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Kitaplara İman</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pPr>
            <a:r>
              <a:rPr lang="tr-TR" dirty="0"/>
              <a:t>Kitaplara inanmak, Allah’ın peygamberlerine gönderdiği içeriğin tümüne inanmak </a:t>
            </a:r>
            <a:r>
              <a:rPr lang="tr-TR" dirty="0" smtClean="0"/>
              <a:t>demektir.</a:t>
            </a:r>
          </a:p>
          <a:p>
            <a:pPr>
              <a:lnSpc>
                <a:spcPct val="150000"/>
              </a:lnSpc>
            </a:pPr>
            <a:r>
              <a:rPr lang="tr-TR" dirty="0" smtClean="0"/>
              <a:t>Kur’an’da </a:t>
            </a:r>
            <a:r>
              <a:rPr lang="tr-TR" dirty="0"/>
              <a:t>kitaplara inanmanın bir iman esası olduğu vurgulanmıştır. Allah insanları yarattıktan sonra başıboş ve belirsiz bırakmamış, onlara ahiret ve dünya hayatının saadeti için yollar göstermiş </a:t>
            </a:r>
            <a:r>
              <a:rPr lang="tr-TR" dirty="0" smtClean="0"/>
              <a:t>ve bu yolları </a:t>
            </a:r>
            <a:r>
              <a:rPr lang="tr-TR" dirty="0"/>
              <a:t>peygamberler aracılığıyla insanlığa bildirmiştir. </a:t>
            </a:r>
            <a:endParaRPr lang="tr-TR" b="1" dirty="0">
              <a:solidFill>
                <a:srgbClr val="00B050"/>
              </a:solidFill>
            </a:endParaRPr>
          </a:p>
        </p:txBody>
      </p:sp>
    </p:spTree>
    <p:extLst>
      <p:ext uri="{BB962C8B-B14F-4D97-AF65-F5344CB8AC3E}">
        <p14:creationId xmlns:p14="http://schemas.microsoft.com/office/powerpoint/2010/main" val="771164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Kitaplara İman</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spcBef>
                <a:spcPts val="600"/>
              </a:spcBef>
            </a:pPr>
            <a:r>
              <a:rPr lang="tr-TR" dirty="0"/>
              <a:t>Peygamberler de aldıkları vahyi toplumlarına bildirmek ve öğretmekle (tebliğ) </a:t>
            </a:r>
            <a:r>
              <a:rPr lang="tr-TR" dirty="0" smtClean="0"/>
              <a:t>görevlendirilmişlerdir.</a:t>
            </a:r>
          </a:p>
          <a:p>
            <a:pPr>
              <a:lnSpc>
                <a:spcPct val="150000"/>
              </a:lnSpc>
              <a:spcBef>
                <a:spcPts val="600"/>
              </a:spcBef>
            </a:pPr>
            <a:r>
              <a:rPr lang="tr-TR" dirty="0" smtClean="0"/>
              <a:t>Allah </a:t>
            </a:r>
            <a:r>
              <a:rPr lang="tr-TR" dirty="0"/>
              <a:t>tarafından gönderilen vahiy bazen bir kitap hacminde olurken bazen de sayfalardan </a:t>
            </a:r>
            <a:r>
              <a:rPr lang="tr-TR" dirty="0" smtClean="0"/>
              <a:t>oluşmuştur.</a:t>
            </a:r>
          </a:p>
          <a:p>
            <a:pPr>
              <a:lnSpc>
                <a:spcPct val="150000"/>
              </a:lnSpc>
              <a:spcBef>
                <a:spcPts val="600"/>
              </a:spcBef>
            </a:pPr>
            <a:r>
              <a:rPr lang="tr-TR" dirty="0" smtClean="0"/>
              <a:t>Bunlara </a:t>
            </a:r>
            <a:r>
              <a:rPr lang="tr-TR" dirty="0"/>
              <a:t>sahifeler anlamına gelen “</a:t>
            </a:r>
            <a:r>
              <a:rPr lang="tr-TR" dirty="0" err="1"/>
              <a:t>suhuf</a:t>
            </a:r>
            <a:r>
              <a:rPr lang="tr-TR" dirty="0"/>
              <a:t>”, diğerlerine de büyük kitap denilmektedir. </a:t>
            </a:r>
            <a:endParaRPr lang="tr-TR" b="1" dirty="0">
              <a:solidFill>
                <a:srgbClr val="00B050"/>
              </a:solidFill>
            </a:endParaRPr>
          </a:p>
        </p:txBody>
      </p:sp>
    </p:spTree>
    <p:extLst>
      <p:ext uri="{BB962C8B-B14F-4D97-AF65-F5344CB8AC3E}">
        <p14:creationId xmlns:p14="http://schemas.microsoft.com/office/powerpoint/2010/main" val="688870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Kitaplara İman</a:t>
            </a:r>
            <a:endParaRPr lang="tr-TR" dirty="0"/>
          </a:p>
        </p:txBody>
      </p:sp>
      <p:sp>
        <p:nvSpPr>
          <p:cNvPr id="3" name="İçerik Yer Tutucusu 2"/>
          <p:cNvSpPr>
            <a:spLocks noGrp="1"/>
          </p:cNvSpPr>
          <p:nvPr>
            <p:ph idx="1"/>
          </p:nvPr>
        </p:nvSpPr>
        <p:spPr/>
        <p:txBody>
          <a:bodyPr>
            <a:normAutofit fontScale="92500" lnSpcReduction="20000"/>
          </a:bodyPr>
          <a:lstStyle/>
          <a:p>
            <a:pPr>
              <a:lnSpc>
                <a:spcPct val="150000"/>
              </a:lnSpc>
              <a:spcBef>
                <a:spcPts val="600"/>
              </a:spcBef>
            </a:pPr>
            <a:r>
              <a:rPr lang="tr-TR" b="1" dirty="0" smtClean="0">
                <a:solidFill>
                  <a:srgbClr val="00B050"/>
                </a:solidFill>
              </a:rPr>
              <a:t>Sayfalar:</a:t>
            </a:r>
          </a:p>
          <a:p>
            <a:pPr>
              <a:lnSpc>
                <a:spcPct val="150000"/>
              </a:lnSpc>
              <a:spcBef>
                <a:spcPts val="600"/>
              </a:spcBef>
            </a:pPr>
            <a:r>
              <a:rPr lang="tr-TR" dirty="0" smtClean="0"/>
              <a:t>Hz</a:t>
            </a:r>
            <a:r>
              <a:rPr lang="tr-TR" dirty="0"/>
              <a:t>. Adem’e 10 </a:t>
            </a:r>
            <a:r>
              <a:rPr lang="tr-TR" dirty="0" smtClean="0"/>
              <a:t>sayfa,</a:t>
            </a:r>
          </a:p>
          <a:p>
            <a:pPr>
              <a:lnSpc>
                <a:spcPct val="150000"/>
              </a:lnSpc>
              <a:spcBef>
                <a:spcPts val="600"/>
              </a:spcBef>
            </a:pPr>
            <a:r>
              <a:rPr lang="tr-TR" dirty="0" smtClean="0"/>
              <a:t>Hz</a:t>
            </a:r>
            <a:r>
              <a:rPr lang="tr-TR" dirty="0"/>
              <a:t>. </a:t>
            </a:r>
            <a:r>
              <a:rPr lang="tr-TR" dirty="0" err="1"/>
              <a:t>Şit’e</a:t>
            </a:r>
            <a:r>
              <a:rPr lang="tr-TR" dirty="0"/>
              <a:t> 50 </a:t>
            </a:r>
            <a:r>
              <a:rPr lang="tr-TR" dirty="0" smtClean="0"/>
              <a:t>sayfa,</a:t>
            </a:r>
          </a:p>
          <a:p>
            <a:pPr>
              <a:lnSpc>
                <a:spcPct val="150000"/>
              </a:lnSpc>
              <a:spcBef>
                <a:spcPts val="600"/>
              </a:spcBef>
            </a:pPr>
            <a:r>
              <a:rPr lang="tr-TR" dirty="0" smtClean="0"/>
              <a:t>Hz</a:t>
            </a:r>
            <a:r>
              <a:rPr lang="tr-TR" dirty="0"/>
              <a:t>. İdris’e 30 </a:t>
            </a:r>
            <a:r>
              <a:rPr lang="tr-TR" dirty="0" smtClean="0"/>
              <a:t>sayfa,</a:t>
            </a:r>
          </a:p>
          <a:p>
            <a:pPr>
              <a:lnSpc>
                <a:spcPct val="150000"/>
              </a:lnSpc>
              <a:spcBef>
                <a:spcPts val="600"/>
              </a:spcBef>
            </a:pPr>
            <a:r>
              <a:rPr lang="tr-TR" dirty="0" smtClean="0"/>
              <a:t>Hz</a:t>
            </a:r>
            <a:r>
              <a:rPr lang="tr-TR" dirty="0"/>
              <a:t>. İbrahim’e 10 sayfa </a:t>
            </a:r>
            <a:r>
              <a:rPr lang="tr-TR" dirty="0" smtClean="0"/>
              <a:t>indirilmiştir.</a:t>
            </a:r>
          </a:p>
          <a:p>
            <a:pPr>
              <a:lnSpc>
                <a:spcPct val="150000"/>
              </a:lnSpc>
              <a:spcBef>
                <a:spcPts val="600"/>
              </a:spcBef>
            </a:pPr>
            <a:r>
              <a:rPr lang="tr-TR" b="1" dirty="0" smtClean="0">
                <a:solidFill>
                  <a:srgbClr val="00B050"/>
                </a:solidFill>
              </a:rPr>
              <a:t>Bu </a:t>
            </a:r>
            <a:r>
              <a:rPr lang="tr-TR" b="1" dirty="0">
                <a:solidFill>
                  <a:srgbClr val="00B050"/>
                </a:solidFill>
              </a:rPr>
              <a:t>sayfaların hiçbiri günümüzde elimizde mevcut </a:t>
            </a:r>
            <a:r>
              <a:rPr lang="tr-TR" b="1" dirty="0" smtClean="0">
                <a:solidFill>
                  <a:srgbClr val="00B050"/>
                </a:solidFill>
              </a:rPr>
              <a:t>değildir.</a:t>
            </a:r>
          </a:p>
          <a:p>
            <a:pPr>
              <a:lnSpc>
                <a:spcPct val="150000"/>
              </a:lnSpc>
              <a:spcBef>
                <a:spcPts val="600"/>
              </a:spcBef>
            </a:pPr>
            <a:r>
              <a:rPr lang="tr-TR" dirty="0" smtClean="0"/>
              <a:t>Büyük </a:t>
            </a:r>
            <a:r>
              <a:rPr lang="tr-TR" dirty="0"/>
              <a:t>kitaplar ise şunlardır:</a:t>
            </a:r>
          </a:p>
        </p:txBody>
      </p:sp>
    </p:spTree>
    <p:extLst>
      <p:ext uri="{BB962C8B-B14F-4D97-AF65-F5344CB8AC3E}">
        <p14:creationId xmlns:p14="http://schemas.microsoft.com/office/powerpoint/2010/main" val="96071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50720"/>
          </a:xfrm>
        </p:spPr>
        <p:txBody>
          <a:bodyPr/>
          <a:lstStyle/>
          <a:p>
            <a:r>
              <a:rPr lang="tr-TR" b="1" dirty="0" smtClean="0">
                <a:solidFill>
                  <a:srgbClr val="C00000"/>
                </a:solidFill>
              </a:rPr>
              <a:t>Kitaplara İman: Tevrat</a:t>
            </a:r>
            <a:endParaRPr lang="tr-TR" b="1" dirty="0">
              <a:solidFill>
                <a:srgbClr val="C00000"/>
              </a:solidFill>
            </a:endParaRPr>
          </a:p>
        </p:txBody>
      </p:sp>
      <p:sp>
        <p:nvSpPr>
          <p:cNvPr id="3" name="İçerik Yer Tutucusu 2"/>
          <p:cNvSpPr>
            <a:spLocks noGrp="1"/>
          </p:cNvSpPr>
          <p:nvPr>
            <p:ph idx="1"/>
          </p:nvPr>
        </p:nvSpPr>
        <p:spPr>
          <a:xfrm>
            <a:off x="838200" y="1415845"/>
            <a:ext cx="10515600" cy="4761118"/>
          </a:xfrm>
        </p:spPr>
        <p:txBody>
          <a:bodyPr/>
          <a:lstStyle/>
          <a:p>
            <a:r>
              <a:rPr lang="tr-TR" b="1" dirty="0">
                <a:solidFill>
                  <a:srgbClr val="00B050"/>
                </a:solidFill>
              </a:rPr>
              <a:t>1. Tevrat (</a:t>
            </a:r>
            <a:r>
              <a:rPr lang="tr-TR" b="1" dirty="0" err="1">
                <a:solidFill>
                  <a:srgbClr val="00B050"/>
                </a:solidFill>
              </a:rPr>
              <a:t>Ahd</a:t>
            </a:r>
            <a:r>
              <a:rPr lang="tr-TR" b="1" dirty="0">
                <a:solidFill>
                  <a:srgbClr val="00B050"/>
                </a:solidFill>
              </a:rPr>
              <a:t>-i Atik): </a:t>
            </a:r>
            <a:r>
              <a:rPr lang="tr-TR" dirty="0"/>
              <a:t>Hz. Musa’ya nazil olan kitaptır. Bugün elimizde bulunan Tevrat ilk nazil olduğu şekli ile korunmamış, ilave ve çıkartmalar </a:t>
            </a:r>
            <a:r>
              <a:rPr lang="tr-TR" dirty="0" smtClean="0"/>
              <a:t>yapılmıştır.</a:t>
            </a:r>
          </a:p>
          <a:p>
            <a:r>
              <a:rPr lang="tr-TR" dirty="0" smtClean="0"/>
              <a:t>Bununla </a:t>
            </a:r>
            <a:r>
              <a:rPr lang="tr-TR" dirty="0"/>
              <a:t>birlikte içinde asıl Tevrat’ta bulunan bölümler de olabilir. Hz. Musa ve Hz. Süleyman’dan sonra </a:t>
            </a:r>
            <a:r>
              <a:rPr lang="tr-TR" dirty="0" smtClean="0"/>
              <a:t>egemenliklerini </a:t>
            </a:r>
            <a:r>
              <a:rPr lang="tr-TR" dirty="0"/>
              <a:t>yitiren Yahudiler Tevrat’ın asıl nüshasını </a:t>
            </a:r>
            <a:r>
              <a:rPr lang="tr-TR" dirty="0" smtClean="0"/>
              <a:t>koruyamamıştır.</a:t>
            </a:r>
          </a:p>
          <a:p>
            <a:r>
              <a:rPr lang="tr-TR" dirty="0" smtClean="0"/>
              <a:t>Hz</a:t>
            </a:r>
            <a:r>
              <a:rPr lang="tr-TR" dirty="0"/>
              <a:t>. Musa’nın dinini terk eden Yahudi hükümdarları daha sonra tekrar dine dönmüş, bununla birlikte Azra adında bir kâhin, Tevrat üzerinde değişiklikler yapmıştır. </a:t>
            </a:r>
            <a:r>
              <a:rPr lang="tr-TR" dirty="0" smtClean="0"/>
              <a:t>Kur’an-ı Kerim’de de </a:t>
            </a:r>
            <a:r>
              <a:rPr lang="tr-TR" dirty="0"/>
              <a:t>Tevrat’ın değiştirildiğini </a:t>
            </a:r>
            <a:r>
              <a:rPr lang="tr-TR" dirty="0" smtClean="0"/>
              <a:t>bildirilmektedir (Bkz. Enam suresi 91. ayet).</a:t>
            </a:r>
            <a:endParaRPr lang="tr-TR" dirty="0"/>
          </a:p>
        </p:txBody>
      </p:sp>
    </p:spTree>
    <p:extLst>
      <p:ext uri="{BB962C8B-B14F-4D97-AF65-F5344CB8AC3E}">
        <p14:creationId xmlns:p14="http://schemas.microsoft.com/office/powerpoint/2010/main" val="352465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Kitaplara İman: </a:t>
            </a:r>
            <a:r>
              <a:rPr lang="tr-TR" b="1" dirty="0" smtClean="0">
                <a:solidFill>
                  <a:srgbClr val="C00000"/>
                </a:solidFill>
              </a:rPr>
              <a:t>İncil</a:t>
            </a:r>
            <a:endParaRPr lang="tr-TR" dirty="0"/>
          </a:p>
        </p:txBody>
      </p:sp>
      <p:sp>
        <p:nvSpPr>
          <p:cNvPr id="3" name="İçerik Yer Tutucusu 2"/>
          <p:cNvSpPr>
            <a:spLocks noGrp="1"/>
          </p:cNvSpPr>
          <p:nvPr>
            <p:ph idx="1"/>
          </p:nvPr>
        </p:nvSpPr>
        <p:spPr/>
        <p:txBody>
          <a:bodyPr/>
          <a:lstStyle/>
          <a:p>
            <a:r>
              <a:rPr lang="tr-TR" b="1" dirty="0">
                <a:solidFill>
                  <a:srgbClr val="00B050"/>
                </a:solidFill>
              </a:rPr>
              <a:t>2. İncil (</a:t>
            </a:r>
            <a:r>
              <a:rPr lang="tr-TR" b="1" dirty="0" err="1">
                <a:solidFill>
                  <a:srgbClr val="00B050"/>
                </a:solidFill>
              </a:rPr>
              <a:t>Ahd</a:t>
            </a:r>
            <a:r>
              <a:rPr lang="tr-TR" b="1" dirty="0">
                <a:solidFill>
                  <a:srgbClr val="00B050"/>
                </a:solidFill>
              </a:rPr>
              <a:t>-i </a:t>
            </a:r>
            <a:r>
              <a:rPr lang="tr-TR" b="1" dirty="0" err="1">
                <a:solidFill>
                  <a:srgbClr val="00B050"/>
                </a:solidFill>
              </a:rPr>
              <a:t>Cedid</a:t>
            </a:r>
            <a:r>
              <a:rPr lang="tr-TR" b="1" dirty="0">
                <a:solidFill>
                  <a:srgbClr val="00B050"/>
                </a:solidFill>
              </a:rPr>
              <a:t>): </a:t>
            </a:r>
            <a:r>
              <a:rPr lang="tr-TR" dirty="0"/>
              <a:t>Hz. İsa’ya nazil olan kitaptır. Hz. İsa aracılığıyla </a:t>
            </a:r>
            <a:r>
              <a:rPr lang="tr-TR" dirty="0" err="1"/>
              <a:t>İsrailoğullarına</a:t>
            </a:r>
            <a:r>
              <a:rPr lang="tr-TR" dirty="0"/>
              <a:t> </a:t>
            </a:r>
            <a:r>
              <a:rPr lang="tr-TR" dirty="0" smtClean="0"/>
              <a:t>indirilmiştir.</a:t>
            </a:r>
          </a:p>
          <a:p>
            <a:r>
              <a:rPr lang="tr-TR" dirty="0" smtClean="0"/>
              <a:t>İncil’in </a:t>
            </a:r>
            <a:r>
              <a:rPr lang="tr-TR" dirty="0"/>
              <a:t>orijinal metni günümüzde </a:t>
            </a:r>
            <a:r>
              <a:rPr lang="tr-TR" dirty="0" smtClean="0"/>
              <a:t>bulunmamaktadır.</a:t>
            </a:r>
          </a:p>
          <a:p>
            <a:r>
              <a:rPr lang="tr-TR" dirty="0" smtClean="0"/>
              <a:t>İncil </a:t>
            </a:r>
            <a:r>
              <a:rPr lang="tr-TR" dirty="0"/>
              <a:t>de ilk halini koruyamamış, değiştirilmiş ilave ve çıkartmalarda </a:t>
            </a:r>
            <a:r>
              <a:rPr lang="tr-TR" dirty="0" smtClean="0"/>
              <a:t>bulunulmuştur.</a:t>
            </a:r>
          </a:p>
          <a:p>
            <a:r>
              <a:rPr lang="tr-TR" dirty="0" smtClean="0"/>
              <a:t>Bilindiği </a:t>
            </a:r>
            <a:r>
              <a:rPr lang="tr-TR" dirty="0"/>
              <a:t>üzere Luka, Matta, </a:t>
            </a:r>
            <a:r>
              <a:rPr lang="tr-TR" dirty="0" err="1"/>
              <a:t>Yuhanna</a:t>
            </a:r>
            <a:r>
              <a:rPr lang="tr-TR" dirty="0"/>
              <a:t> ve </a:t>
            </a:r>
            <a:r>
              <a:rPr lang="tr-TR" dirty="0" err="1"/>
              <a:t>Markos</a:t>
            </a:r>
            <a:r>
              <a:rPr lang="tr-TR" dirty="0"/>
              <a:t> isimli dört </a:t>
            </a:r>
            <a:r>
              <a:rPr lang="tr-TR" dirty="0" err="1"/>
              <a:t>incil</a:t>
            </a:r>
            <a:r>
              <a:rPr lang="tr-TR" dirty="0"/>
              <a:t> vardır.</a:t>
            </a:r>
          </a:p>
        </p:txBody>
      </p:sp>
    </p:spTree>
    <p:extLst>
      <p:ext uri="{BB962C8B-B14F-4D97-AF65-F5344CB8AC3E}">
        <p14:creationId xmlns:p14="http://schemas.microsoft.com/office/powerpoint/2010/main" val="2807083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Kitaplara İman: </a:t>
            </a:r>
            <a:r>
              <a:rPr lang="tr-TR" b="1" dirty="0" smtClean="0">
                <a:solidFill>
                  <a:srgbClr val="C00000"/>
                </a:solidFill>
              </a:rPr>
              <a:t>Zebur</a:t>
            </a:r>
            <a:endParaRPr lang="tr-TR" dirty="0"/>
          </a:p>
        </p:txBody>
      </p:sp>
      <p:sp>
        <p:nvSpPr>
          <p:cNvPr id="3" name="İçerik Yer Tutucusu 2"/>
          <p:cNvSpPr>
            <a:spLocks noGrp="1"/>
          </p:cNvSpPr>
          <p:nvPr>
            <p:ph idx="1"/>
          </p:nvPr>
        </p:nvSpPr>
        <p:spPr/>
        <p:txBody>
          <a:bodyPr/>
          <a:lstStyle/>
          <a:p>
            <a:r>
              <a:rPr lang="tr-TR" b="1" dirty="0">
                <a:solidFill>
                  <a:srgbClr val="00B050"/>
                </a:solidFill>
              </a:rPr>
              <a:t>3. Zebur: </a:t>
            </a:r>
            <a:r>
              <a:rPr lang="tr-TR" dirty="0"/>
              <a:t>Kelime manası olarak yazılı kitap anlamına </a:t>
            </a:r>
            <a:r>
              <a:rPr lang="tr-TR" dirty="0" smtClean="0"/>
              <a:t>gelmektedir.</a:t>
            </a:r>
          </a:p>
          <a:p>
            <a:r>
              <a:rPr lang="tr-TR" dirty="0" smtClean="0"/>
              <a:t>Hz</a:t>
            </a:r>
            <a:r>
              <a:rPr lang="tr-TR" dirty="0"/>
              <a:t>. Davud’a indirilmiş olan </a:t>
            </a:r>
            <a:r>
              <a:rPr lang="tr-TR" dirty="0" smtClean="0"/>
              <a:t>kitaptır.</a:t>
            </a:r>
          </a:p>
          <a:p>
            <a:r>
              <a:rPr lang="tr-TR" dirty="0" smtClean="0"/>
              <a:t>Zebur </a:t>
            </a:r>
            <a:r>
              <a:rPr lang="tr-TR" dirty="0"/>
              <a:t>ilahi kitapların en küçüğüdür ve dini hükümler </a:t>
            </a:r>
            <a:r>
              <a:rPr lang="tr-TR" dirty="0" smtClean="0"/>
              <a:t>getirmemiştir.</a:t>
            </a:r>
          </a:p>
          <a:p>
            <a:r>
              <a:rPr lang="tr-TR" dirty="0" err="1" smtClean="0"/>
              <a:t>Mezmurlar</a:t>
            </a:r>
            <a:r>
              <a:rPr lang="tr-TR" dirty="0" smtClean="0"/>
              <a:t> </a:t>
            </a:r>
            <a:r>
              <a:rPr lang="tr-TR" dirty="0"/>
              <a:t>adıyla eski </a:t>
            </a:r>
            <a:r>
              <a:rPr lang="tr-TR" dirty="0" err="1"/>
              <a:t>ahid</a:t>
            </a:r>
            <a:r>
              <a:rPr lang="tr-TR" dirty="0"/>
              <a:t> de yer almaktadır. Birtakım nasihatlerden </a:t>
            </a:r>
            <a:r>
              <a:rPr lang="tr-TR" dirty="0" smtClean="0"/>
              <a:t>oluşmaktadır.</a:t>
            </a:r>
          </a:p>
          <a:p>
            <a:r>
              <a:rPr lang="tr-TR" dirty="0" smtClean="0"/>
              <a:t>Diğer </a:t>
            </a:r>
            <a:r>
              <a:rPr lang="tr-TR" dirty="0"/>
              <a:t>kitaplarda olduğu gibi Zebur da tahrife maruz kalmıştır. </a:t>
            </a:r>
          </a:p>
        </p:txBody>
      </p:sp>
    </p:spTree>
    <p:extLst>
      <p:ext uri="{BB962C8B-B14F-4D97-AF65-F5344CB8AC3E}">
        <p14:creationId xmlns:p14="http://schemas.microsoft.com/office/powerpoint/2010/main" val="2667618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Kitaplara İman: </a:t>
            </a:r>
            <a:r>
              <a:rPr lang="tr-TR" b="1" dirty="0" smtClean="0">
                <a:solidFill>
                  <a:srgbClr val="C00000"/>
                </a:solidFill>
              </a:rPr>
              <a:t>Kur’an-ı Kerim</a:t>
            </a:r>
            <a:endParaRPr lang="tr-TR" dirty="0"/>
          </a:p>
        </p:txBody>
      </p:sp>
      <p:sp>
        <p:nvSpPr>
          <p:cNvPr id="3" name="İçerik Yer Tutucusu 2"/>
          <p:cNvSpPr>
            <a:spLocks noGrp="1"/>
          </p:cNvSpPr>
          <p:nvPr>
            <p:ph idx="1"/>
          </p:nvPr>
        </p:nvSpPr>
        <p:spPr/>
        <p:txBody>
          <a:bodyPr>
            <a:normAutofit/>
          </a:bodyPr>
          <a:lstStyle/>
          <a:p>
            <a:pPr>
              <a:lnSpc>
                <a:spcPct val="110000"/>
              </a:lnSpc>
              <a:spcBef>
                <a:spcPts val="600"/>
              </a:spcBef>
            </a:pPr>
            <a:r>
              <a:rPr lang="tr-TR" b="1" dirty="0">
                <a:solidFill>
                  <a:srgbClr val="00B050"/>
                </a:solidFill>
              </a:rPr>
              <a:t>4. Kur’an-ı Kerim: </a:t>
            </a:r>
            <a:r>
              <a:rPr lang="tr-TR" dirty="0"/>
              <a:t>Allah tarafından gönderilen vahiy kaynaklı kitapların kronolojik olarak </a:t>
            </a:r>
            <a:r>
              <a:rPr lang="tr-TR" dirty="0" smtClean="0"/>
              <a:t>sonuncusudur.</a:t>
            </a:r>
          </a:p>
          <a:p>
            <a:pPr>
              <a:lnSpc>
                <a:spcPct val="110000"/>
              </a:lnSpc>
              <a:spcBef>
                <a:spcPts val="600"/>
              </a:spcBef>
            </a:pPr>
            <a:r>
              <a:rPr lang="tr-TR" dirty="0" smtClean="0"/>
              <a:t>Hz</a:t>
            </a:r>
            <a:r>
              <a:rPr lang="tr-TR" dirty="0"/>
              <a:t>. Muhammed’e indirilmiştir. Tevatür yoluyla nakledilmiştir. Allah Teala’dan Cebrail aracılığıyla indirilmiştir. Bir defa da toptan indirilmemiş, 23 senede nazil </a:t>
            </a:r>
            <a:r>
              <a:rPr lang="tr-TR" dirty="0" smtClean="0"/>
              <a:t>olmuştur.</a:t>
            </a:r>
          </a:p>
        </p:txBody>
      </p:sp>
    </p:spTree>
    <p:extLst>
      <p:ext uri="{BB962C8B-B14F-4D97-AF65-F5344CB8AC3E}">
        <p14:creationId xmlns:p14="http://schemas.microsoft.com/office/powerpoint/2010/main" val="53425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a:t>
            </a:r>
            <a:r>
              <a:rPr lang="tr-TR" b="1" smtClean="0">
                <a:solidFill>
                  <a:srgbClr val="C00000"/>
                </a:solidFill>
              </a:rPr>
              <a:t>derste neler </a:t>
            </a:r>
            <a:r>
              <a:rPr lang="tr-TR" b="1" dirty="0" smtClean="0">
                <a:solidFill>
                  <a:srgbClr val="C00000"/>
                </a:solidFill>
              </a:rPr>
              <a:t>öğreneceğiz?</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10000"/>
              </a:lnSpc>
              <a:spcBef>
                <a:spcPts val="600"/>
              </a:spcBef>
            </a:pPr>
            <a:r>
              <a:rPr lang="tr-TR" dirty="0" smtClean="0"/>
              <a:t>Bu derste; öncelikle iman esaslarından biri olan meleklere iman üzerinde duracağız.</a:t>
            </a:r>
          </a:p>
          <a:p>
            <a:pPr>
              <a:lnSpc>
                <a:spcPct val="110000"/>
              </a:lnSpc>
              <a:spcBef>
                <a:spcPts val="600"/>
              </a:spcBef>
            </a:pPr>
            <a:r>
              <a:rPr lang="tr-TR" dirty="0" smtClean="0"/>
              <a:t>Daha sonra bazı büyük meleklerden ve görevlerinden bahsedeceğiz.</a:t>
            </a:r>
          </a:p>
          <a:p>
            <a:pPr>
              <a:lnSpc>
                <a:spcPct val="110000"/>
              </a:lnSpc>
              <a:spcBef>
                <a:spcPts val="600"/>
              </a:spcBef>
            </a:pPr>
            <a:r>
              <a:rPr lang="tr-TR" dirty="0" smtClean="0"/>
              <a:t>Dersimizin ikinci bölümünde kitaplara iman konusunu işleyeceğiz. Bu bağlamda semavi kitapları ve özelliklerini kısaca hatırlayacağız. </a:t>
            </a:r>
          </a:p>
          <a:p>
            <a:pPr>
              <a:lnSpc>
                <a:spcPct val="110000"/>
              </a:lnSpc>
              <a:spcBef>
                <a:spcPts val="600"/>
              </a:spcBef>
            </a:pPr>
            <a:r>
              <a:rPr lang="tr-TR" dirty="0" smtClean="0"/>
              <a:t>Son olarak ise semavi kitapların sonuncusu olan Kur’an-ı Kerim’in özelliklerini </a:t>
            </a:r>
            <a:r>
              <a:rPr lang="tr-TR" smtClean="0"/>
              <a:t>gözden </a:t>
            </a:r>
            <a:r>
              <a:rPr lang="tr-TR" smtClean="0"/>
              <a:t>geçireceğiz</a:t>
            </a:r>
            <a:r>
              <a:rPr lang="tr-TR" dirty="0" smtClean="0"/>
              <a:t>.</a:t>
            </a:r>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Kitaplara İman: Kur’an-ı Kerim</a:t>
            </a:r>
            <a:endParaRPr lang="tr-TR" dirty="0"/>
          </a:p>
        </p:txBody>
      </p:sp>
      <p:sp>
        <p:nvSpPr>
          <p:cNvPr id="3" name="İçerik Yer Tutucusu 2"/>
          <p:cNvSpPr>
            <a:spLocks noGrp="1"/>
          </p:cNvSpPr>
          <p:nvPr>
            <p:ph idx="1"/>
          </p:nvPr>
        </p:nvSpPr>
        <p:spPr/>
        <p:txBody>
          <a:bodyPr/>
          <a:lstStyle/>
          <a:p>
            <a:r>
              <a:rPr lang="tr-TR" dirty="0"/>
              <a:t>Kur’an’ı Kerim’in beyanıyla bir defada değil peyderpey indirilmesinin sebebi kalplere iyice yerleştirilmesidir. Ayetler doğrudan bir sebepten dolayı inmemekle birlikte bazen de bir olayın hemen ardından inmiş, ayetin inmesine sebep olan olaya ise </a:t>
            </a:r>
            <a:r>
              <a:rPr lang="tr-TR" b="1" dirty="0">
                <a:solidFill>
                  <a:srgbClr val="00B050"/>
                </a:solidFill>
              </a:rPr>
              <a:t>sebep-i nüzul (iniş sebebi) </a:t>
            </a:r>
            <a:r>
              <a:rPr lang="tr-TR" dirty="0" smtClean="0"/>
              <a:t>denilmiştir.</a:t>
            </a:r>
          </a:p>
          <a:p>
            <a:r>
              <a:rPr lang="tr-TR" dirty="0" smtClean="0"/>
              <a:t>Kur’an’ın </a:t>
            </a:r>
            <a:r>
              <a:rPr lang="tr-TR" dirty="0"/>
              <a:t>bir kısmı Hz. Muhammed </a:t>
            </a:r>
            <a:r>
              <a:rPr lang="tr-TR" dirty="0" smtClean="0"/>
              <a:t>Mekke’de, </a:t>
            </a:r>
            <a:r>
              <a:rPr lang="tr-TR" dirty="0"/>
              <a:t>bir kısmı </a:t>
            </a:r>
            <a:r>
              <a:rPr lang="tr-TR" dirty="0" smtClean="0"/>
              <a:t>ise Medine’de </a:t>
            </a:r>
            <a:r>
              <a:rPr lang="tr-TR" dirty="0"/>
              <a:t>iken nazil </a:t>
            </a:r>
            <a:r>
              <a:rPr lang="tr-TR" dirty="0" smtClean="0"/>
              <a:t>olmuştur.</a:t>
            </a:r>
          </a:p>
          <a:p>
            <a:r>
              <a:rPr lang="tr-TR" dirty="0" smtClean="0"/>
              <a:t>Mekke’de </a:t>
            </a:r>
            <a:r>
              <a:rPr lang="tr-TR" dirty="0"/>
              <a:t>nazil olan surelere </a:t>
            </a:r>
            <a:r>
              <a:rPr lang="tr-TR" b="1" dirty="0" err="1">
                <a:solidFill>
                  <a:srgbClr val="00B050"/>
                </a:solidFill>
              </a:rPr>
              <a:t>Mekki</a:t>
            </a:r>
            <a:r>
              <a:rPr lang="tr-TR" b="1" dirty="0">
                <a:solidFill>
                  <a:srgbClr val="00B050"/>
                </a:solidFill>
              </a:rPr>
              <a:t>, </a:t>
            </a:r>
            <a:r>
              <a:rPr lang="tr-TR" dirty="0" smtClean="0"/>
              <a:t>Medine’de </a:t>
            </a:r>
            <a:r>
              <a:rPr lang="tr-TR" dirty="0"/>
              <a:t>nazil olan surelere ise </a:t>
            </a:r>
            <a:r>
              <a:rPr lang="tr-TR" b="1" dirty="0">
                <a:solidFill>
                  <a:srgbClr val="00B050"/>
                </a:solidFill>
              </a:rPr>
              <a:t>Medeni</a:t>
            </a:r>
            <a:r>
              <a:rPr lang="tr-TR" dirty="0"/>
              <a:t> denir. 114 surenin 87’si </a:t>
            </a:r>
            <a:r>
              <a:rPr lang="tr-TR" dirty="0" err="1"/>
              <a:t>Mekki</a:t>
            </a:r>
            <a:r>
              <a:rPr lang="tr-TR" dirty="0"/>
              <a:t>, 27’si </a:t>
            </a:r>
            <a:r>
              <a:rPr lang="tr-TR" dirty="0" err="1" smtClean="0"/>
              <a:t>Medeni’dir</a:t>
            </a:r>
            <a:r>
              <a:rPr lang="tr-TR" dirty="0"/>
              <a:t>. </a:t>
            </a:r>
          </a:p>
          <a:p>
            <a:endParaRPr lang="tr-TR" dirty="0"/>
          </a:p>
        </p:txBody>
      </p:sp>
    </p:spTree>
    <p:extLst>
      <p:ext uri="{BB962C8B-B14F-4D97-AF65-F5344CB8AC3E}">
        <p14:creationId xmlns:p14="http://schemas.microsoft.com/office/powerpoint/2010/main" val="1264042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Kur’an’ı-Kerim’in Özellikleri</a:t>
            </a:r>
          </a:p>
        </p:txBody>
      </p:sp>
      <p:sp>
        <p:nvSpPr>
          <p:cNvPr id="3" name="İçerik Yer Tutucusu 2"/>
          <p:cNvSpPr>
            <a:spLocks noGrp="1"/>
          </p:cNvSpPr>
          <p:nvPr>
            <p:ph idx="1"/>
          </p:nvPr>
        </p:nvSpPr>
        <p:spPr/>
        <p:txBody>
          <a:bodyPr/>
          <a:lstStyle/>
          <a:p>
            <a:r>
              <a:rPr lang="tr-TR" dirty="0" smtClean="0"/>
              <a:t>Sözlük </a:t>
            </a:r>
            <a:r>
              <a:rPr lang="tr-TR" dirty="0"/>
              <a:t>anlamı “okumak, yazmak” anlamlarına </a:t>
            </a:r>
            <a:r>
              <a:rPr lang="tr-TR" dirty="0" smtClean="0"/>
              <a:t>gelmektedir.</a:t>
            </a:r>
          </a:p>
          <a:p>
            <a:r>
              <a:rPr lang="tr-TR" dirty="0" smtClean="0"/>
              <a:t>Terim </a:t>
            </a:r>
            <a:r>
              <a:rPr lang="tr-TR" dirty="0"/>
              <a:t>anlamı ise </a:t>
            </a:r>
            <a:r>
              <a:rPr lang="tr-TR" b="1" dirty="0">
                <a:solidFill>
                  <a:srgbClr val="00B050"/>
                </a:solidFill>
              </a:rPr>
              <a:t>“Allah tarafından Hz. Muhammed’e indirilen, nesilden nesle </a:t>
            </a:r>
            <a:r>
              <a:rPr lang="tr-TR" b="1" dirty="0" err="1">
                <a:solidFill>
                  <a:srgbClr val="00B050"/>
                </a:solidFill>
              </a:rPr>
              <a:t>tevatüren</a:t>
            </a:r>
            <a:r>
              <a:rPr lang="tr-TR" b="1" dirty="0">
                <a:solidFill>
                  <a:srgbClr val="00B050"/>
                </a:solidFill>
              </a:rPr>
              <a:t> nakledilen, Mushaflarda </a:t>
            </a:r>
            <a:r>
              <a:rPr lang="tr-TR" b="1" dirty="0" smtClean="0">
                <a:solidFill>
                  <a:srgbClr val="00B050"/>
                </a:solidFill>
              </a:rPr>
              <a:t>yazılı </a:t>
            </a:r>
            <a:r>
              <a:rPr lang="tr-TR" b="1" dirty="0">
                <a:solidFill>
                  <a:srgbClr val="00B050"/>
                </a:solidFill>
              </a:rPr>
              <a:t>olarak </a:t>
            </a:r>
            <a:r>
              <a:rPr lang="tr-TR" b="1" dirty="0" smtClean="0">
                <a:solidFill>
                  <a:srgbClr val="00B050"/>
                </a:solidFill>
              </a:rPr>
              <a:t>bulunan, </a:t>
            </a:r>
            <a:r>
              <a:rPr lang="tr-TR" b="1" dirty="0">
                <a:solidFill>
                  <a:srgbClr val="00B050"/>
                </a:solidFill>
              </a:rPr>
              <a:t>vahiy kaynaklı ilahi </a:t>
            </a:r>
            <a:r>
              <a:rPr lang="tr-TR" b="1" dirty="0" smtClean="0">
                <a:solidFill>
                  <a:srgbClr val="00B050"/>
                </a:solidFill>
              </a:rPr>
              <a:t>kitaptır.”</a:t>
            </a:r>
          </a:p>
          <a:p>
            <a:r>
              <a:rPr lang="tr-TR" dirty="0" smtClean="0"/>
              <a:t>Bu </a:t>
            </a:r>
            <a:r>
              <a:rPr lang="tr-TR" dirty="0"/>
              <a:t>tarif ile ulaştığımız bazı özellikleri şu şekilde sıralamak mümkündür</a:t>
            </a:r>
            <a:r>
              <a:rPr lang="tr-TR" dirty="0" smtClean="0"/>
              <a:t>:</a:t>
            </a:r>
            <a:endParaRPr lang="tr-TR" dirty="0"/>
          </a:p>
        </p:txBody>
      </p:sp>
    </p:spTree>
    <p:extLst>
      <p:ext uri="{BB962C8B-B14F-4D97-AF65-F5344CB8AC3E}">
        <p14:creationId xmlns:p14="http://schemas.microsoft.com/office/powerpoint/2010/main" val="1794703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Kur’an’ı-Kerim’in Özellikleri</a:t>
            </a:r>
            <a:endParaRPr lang="tr-TR" dirty="0"/>
          </a:p>
        </p:txBody>
      </p:sp>
      <p:sp>
        <p:nvSpPr>
          <p:cNvPr id="3" name="İçerik Yer Tutucusu 2"/>
          <p:cNvSpPr>
            <a:spLocks noGrp="1"/>
          </p:cNvSpPr>
          <p:nvPr>
            <p:ph idx="1"/>
          </p:nvPr>
        </p:nvSpPr>
        <p:spPr/>
        <p:txBody>
          <a:bodyPr/>
          <a:lstStyle/>
          <a:p>
            <a:r>
              <a:rPr lang="tr-TR" dirty="0"/>
              <a:t>1. Kur’an Hz. Muhammed’e </a:t>
            </a:r>
            <a:r>
              <a:rPr lang="tr-TR" dirty="0" smtClean="0"/>
              <a:t>indirilmiştir.</a:t>
            </a:r>
          </a:p>
          <a:p>
            <a:r>
              <a:rPr lang="tr-TR" dirty="0" smtClean="0"/>
              <a:t>2</a:t>
            </a:r>
            <a:r>
              <a:rPr lang="tr-TR" dirty="0"/>
              <a:t>. Tevatür yoluyla nesilden nesle </a:t>
            </a:r>
            <a:r>
              <a:rPr lang="tr-TR" dirty="0" smtClean="0"/>
              <a:t>nakledilmiştir.</a:t>
            </a:r>
          </a:p>
          <a:p>
            <a:r>
              <a:rPr lang="tr-TR" dirty="0" smtClean="0"/>
              <a:t>3</a:t>
            </a:r>
            <a:r>
              <a:rPr lang="tr-TR" dirty="0"/>
              <a:t>. Mushaf haline </a:t>
            </a:r>
            <a:r>
              <a:rPr lang="tr-TR" dirty="0" smtClean="0"/>
              <a:t>getirilmiştir.</a:t>
            </a:r>
          </a:p>
          <a:p>
            <a:r>
              <a:rPr lang="tr-TR" dirty="0" smtClean="0"/>
              <a:t>4</a:t>
            </a:r>
            <a:r>
              <a:rPr lang="tr-TR" dirty="0"/>
              <a:t>. Her yönüyle </a:t>
            </a:r>
            <a:r>
              <a:rPr lang="tr-TR" dirty="0" smtClean="0"/>
              <a:t>büyük bir mucizedir</a:t>
            </a:r>
            <a:r>
              <a:rPr lang="tr-TR" dirty="0"/>
              <a:t>. </a:t>
            </a:r>
          </a:p>
          <a:p>
            <a:endParaRPr lang="tr-TR" dirty="0"/>
          </a:p>
        </p:txBody>
      </p:sp>
    </p:spTree>
    <p:extLst>
      <p:ext uri="{BB962C8B-B14F-4D97-AF65-F5344CB8AC3E}">
        <p14:creationId xmlns:p14="http://schemas.microsoft.com/office/powerpoint/2010/main" val="4081490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İman Esasları: Meleklere İman</a:t>
            </a:r>
            <a:endParaRPr lang="tr-TR" b="1" dirty="0">
              <a:solidFill>
                <a:srgbClr val="C00000"/>
              </a:solidFill>
            </a:endParaRPr>
          </a:p>
        </p:txBody>
      </p:sp>
      <p:sp>
        <p:nvSpPr>
          <p:cNvPr id="3" name="İçerik Yer Tutucusu 2"/>
          <p:cNvSpPr>
            <a:spLocks noGrp="1"/>
          </p:cNvSpPr>
          <p:nvPr>
            <p:ph idx="1"/>
          </p:nvPr>
        </p:nvSpPr>
        <p:spPr/>
        <p:txBody>
          <a:bodyPr>
            <a:normAutofit lnSpcReduction="10000"/>
          </a:bodyPr>
          <a:lstStyle/>
          <a:p>
            <a:pPr marL="0" indent="0">
              <a:lnSpc>
                <a:spcPct val="130000"/>
              </a:lnSpc>
              <a:buNone/>
            </a:pPr>
            <a:r>
              <a:rPr lang="tr-TR" dirty="0"/>
              <a:t>Melek kavramı sözlükte “haberci ve elçi” anlamlarına gelmektedir. Istılahı manası ise Allah’ın emriyle çeşitli görevleri yerine getirmekle yükümlü olan, nurdan yaratılmış ve gözle görülmeyen varlıklardır. Kur’an’da meleklere imanın farz-ı </a:t>
            </a:r>
            <a:r>
              <a:rPr lang="tr-TR" dirty="0" err="1"/>
              <a:t>ayn</a:t>
            </a:r>
            <a:r>
              <a:rPr lang="tr-TR" dirty="0"/>
              <a:t> olduğunu bildiren birçok ayet </a:t>
            </a:r>
            <a:r>
              <a:rPr lang="tr-TR" dirty="0" smtClean="0"/>
              <a:t>bulunmaktadır </a:t>
            </a:r>
            <a:r>
              <a:rPr lang="tr-TR" dirty="0"/>
              <a:t>(</a:t>
            </a:r>
            <a:r>
              <a:rPr lang="tr-TR" dirty="0" smtClean="0"/>
              <a:t>Bakara suresi 17. ayet). </a:t>
            </a:r>
            <a:r>
              <a:rPr lang="tr-TR" dirty="0"/>
              <a:t>Meleklere inanmayan bir kişi farz olan bu inanç esasını inkâr ettiği için kâfir olmaktadır. Bununla birlikte meleklere inanmamak, vahyi de inkâr etmek anlamına gelir. Çünkü vahiy peygamberlere melekler aracılığıyla </a:t>
            </a:r>
            <a:r>
              <a:rPr lang="tr-TR" dirty="0" smtClean="0"/>
              <a:t>bildirilmiştir.</a:t>
            </a:r>
          </a:p>
        </p:txBody>
      </p:sp>
    </p:spTree>
    <p:extLst>
      <p:ext uri="{BB962C8B-B14F-4D97-AF65-F5344CB8AC3E}">
        <p14:creationId xmlns:p14="http://schemas.microsoft.com/office/powerpoint/2010/main" val="216481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Meleklerin Özellikleri</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pPr>
            <a:r>
              <a:rPr lang="tr-TR" dirty="0"/>
              <a:t>Melekler hakkındaki bilgi kaynağımız ayetler ve sahih hadislerdir. Melekler nurdan yaratılmış, hiç günah işlemeyen, gözle görülmeyen varlıklardır. Deney ve tecrübe dışı fizik ötesi varlıklardır. Ayet ve hadisler ışığında </a:t>
            </a:r>
            <a:r>
              <a:rPr lang="tr-TR" b="1" dirty="0">
                <a:solidFill>
                  <a:srgbClr val="00B050"/>
                </a:solidFill>
              </a:rPr>
              <a:t>meleklerin özelliklerini şu şekilde sıralayabiliriz</a:t>
            </a:r>
            <a:r>
              <a:rPr lang="tr-TR" dirty="0"/>
              <a:t>:</a:t>
            </a:r>
          </a:p>
        </p:txBody>
      </p:sp>
    </p:spTree>
    <p:extLst>
      <p:ext uri="{BB962C8B-B14F-4D97-AF65-F5344CB8AC3E}">
        <p14:creationId xmlns:p14="http://schemas.microsoft.com/office/powerpoint/2010/main" val="56824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1. Melekler gözle görünmezler.</a:t>
            </a:r>
          </a:p>
        </p:txBody>
      </p:sp>
      <p:sp>
        <p:nvSpPr>
          <p:cNvPr id="3" name="İçerik Yer Tutucusu 2"/>
          <p:cNvSpPr>
            <a:spLocks noGrp="1"/>
          </p:cNvSpPr>
          <p:nvPr>
            <p:ph idx="1"/>
          </p:nvPr>
        </p:nvSpPr>
        <p:spPr/>
        <p:txBody>
          <a:bodyPr>
            <a:normAutofit/>
          </a:bodyPr>
          <a:lstStyle/>
          <a:p>
            <a:pPr>
              <a:lnSpc>
                <a:spcPct val="130000"/>
              </a:lnSpc>
            </a:pPr>
            <a:r>
              <a:rPr lang="tr-TR" dirty="0" smtClean="0"/>
              <a:t>Meleklerin </a:t>
            </a:r>
            <a:r>
              <a:rPr lang="tr-TR" dirty="0"/>
              <a:t>gözle görünmemeleri onların yok olmasına bir delil değildir aksine insan gözünün melekleri görebilecek kabiliyette yaratılmamış olmasından kaynaklanmaktadır. Ancak melekler peygamberlere asli suretleri ile göründükleri gibi bir insan suretinde görülmeleri de mümkün olmuştur</a:t>
            </a:r>
          </a:p>
        </p:txBody>
      </p:sp>
    </p:spTree>
    <p:extLst>
      <p:ext uri="{BB962C8B-B14F-4D97-AF65-F5344CB8AC3E}">
        <p14:creationId xmlns:p14="http://schemas.microsoft.com/office/powerpoint/2010/main" val="233681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2. Melekler Allah’ın izni ve isteği ile başka şekillere girebilirler.</a:t>
            </a:r>
          </a:p>
        </p:txBody>
      </p:sp>
      <p:sp>
        <p:nvSpPr>
          <p:cNvPr id="3" name="İçerik Yer Tutucusu 2"/>
          <p:cNvSpPr>
            <a:spLocks noGrp="1"/>
          </p:cNvSpPr>
          <p:nvPr>
            <p:ph idx="1"/>
          </p:nvPr>
        </p:nvSpPr>
        <p:spPr/>
        <p:txBody>
          <a:bodyPr/>
          <a:lstStyle/>
          <a:p>
            <a:pPr>
              <a:lnSpc>
                <a:spcPct val="130000"/>
              </a:lnSpc>
            </a:pPr>
            <a:r>
              <a:rPr lang="tr-TR" dirty="0" smtClean="0"/>
              <a:t>Melekler </a:t>
            </a:r>
            <a:r>
              <a:rPr lang="tr-TR" dirty="0"/>
              <a:t>Allah’ın izni ve isteği ile başka şekillere girebilirler. Örneğin Cebrail (</a:t>
            </a:r>
            <a:r>
              <a:rPr lang="tr-TR" dirty="0" err="1"/>
              <a:t>a.s</a:t>
            </a:r>
            <a:r>
              <a:rPr lang="tr-TR" dirty="0"/>
              <a:t>) Hz. Peygambere </a:t>
            </a:r>
            <a:r>
              <a:rPr lang="tr-TR" dirty="0" err="1"/>
              <a:t>Dihye</a:t>
            </a:r>
            <a:r>
              <a:rPr lang="tr-TR" dirty="0"/>
              <a:t> şeklinde görünmüştür. Yahut hiç tanınmayan bir insan şeklinde de göründükleri olmuştur. Hz. Meryem’e bir insan şeklinde, Hz. İbrahim’e de müjde getiren insanlar şeklinde görünmüşlerdir.</a:t>
            </a:r>
          </a:p>
        </p:txBody>
      </p:sp>
    </p:spTree>
    <p:extLst>
      <p:ext uri="{BB962C8B-B14F-4D97-AF65-F5344CB8AC3E}">
        <p14:creationId xmlns:p14="http://schemas.microsoft.com/office/powerpoint/2010/main" val="605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nSpc>
                <a:spcPct val="100000"/>
              </a:lnSpc>
            </a:pPr>
            <a:r>
              <a:rPr lang="tr-TR" sz="3200" b="1" dirty="0">
                <a:solidFill>
                  <a:srgbClr val="C00000"/>
                </a:solidFill>
              </a:rPr>
              <a:t>3. Melekler salt nurdan yaratılmışlardır. Cinsiyetleri yoktur ve yemek, içmek, uyumak gibi fiillerde bulunmazlar.</a:t>
            </a:r>
          </a:p>
        </p:txBody>
      </p:sp>
      <p:sp>
        <p:nvSpPr>
          <p:cNvPr id="3" name="İçerik Yer Tutucusu 2"/>
          <p:cNvSpPr>
            <a:spLocks noGrp="1"/>
          </p:cNvSpPr>
          <p:nvPr>
            <p:ph idx="1"/>
          </p:nvPr>
        </p:nvSpPr>
        <p:spPr>
          <a:xfrm>
            <a:off x="838200" y="1632156"/>
            <a:ext cx="10515600" cy="4544808"/>
          </a:xfrm>
        </p:spPr>
        <p:txBody>
          <a:bodyPr>
            <a:normAutofit/>
          </a:bodyPr>
          <a:lstStyle/>
          <a:p>
            <a:pPr>
              <a:lnSpc>
                <a:spcPct val="100000"/>
              </a:lnSpc>
            </a:pPr>
            <a:r>
              <a:rPr lang="tr-TR" dirty="0" smtClean="0"/>
              <a:t>Melekler </a:t>
            </a:r>
            <a:r>
              <a:rPr lang="tr-TR" dirty="0"/>
              <a:t>salt nurdan yaratılmışlardır. Cinsiyetleri yoktur ve yemek, içmek, uyumak gibi fiillerde bulunmazlar</a:t>
            </a:r>
            <a:r>
              <a:rPr lang="tr-TR" dirty="0" smtClean="0"/>
              <a:t>.</a:t>
            </a:r>
          </a:p>
        </p:txBody>
      </p:sp>
    </p:spTree>
    <p:extLst>
      <p:ext uri="{BB962C8B-B14F-4D97-AF65-F5344CB8AC3E}">
        <p14:creationId xmlns:p14="http://schemas.microsoft.com/office/powerpoint/2010/main" val="238346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nSpc>
                <a:spcPct val="100000"/>
              </a:lnSpc>
            </a:pPr>
            <a:r>
              <a:rPr lang="tr-TR" sz="3200" b="1" dirty="0">
                <a:solidFill>
                  <a:srgbClr val="C00000"/>
                </a:solidFill>
              </a:rPr>
              <a:t>4. Melekler asla günah işlemez ve Allah’ın emrinden çıkmazlar. Allah’ın verdiği görev ne ise onunla sorumludurlar.</a:t>
            </a:r>
          </a:p>
        </p:txBody>
      </p:sp>
      <p:sp>
        <p:nvSpPr>
          <p:cNvPr id="3" name="İçerik Yer Tutucusu 2"/>
          <p:cNvSpPr>
            <a:spLocks noGrp="1"/>
          </p:cNvSpPr>
          <p:nvPr>
            <p:ph idx="1"/>
          </p:nvPr>
        </p:nvSpPr>
        <p:spPr/>
        <p:txBody>
          <a:bodyPr>
            <a:normAutofit/>
          </a:bodyPr>
          <a:lstStyle/>
          <a:p>
            <a:pPr>
              <a:lnSpc>
                <a:spcPct val="100000"/>
              </a:lnSpc>
            </a:pPr>
            <a:r>
              <a:rPr lang="tr-TR" dirty="0" smtClean="0"/>
              <a:t>Melekler </a:t>
            </a:r>
            <a:r>
              <a:rPr lang="tr-TR" dirty="0"/>
              <a:t>asla günah işlemez ve Allah’ın emrinden çıkmazlar. Allah’ın verdiği görev ne ise onunla sorumludurlar.</a:t>
            </a:r>
          </a:p>
          <a:p>
            <a:pPr>
              <a:lnSpc>
                <a:spcPct val="120000"/>
              </a:lnSpc>
            </a:pPr>
            <a:endParaRPr lang="tr-TR" dirty="0" smtClean="0"/>
          </a:p>
        </p:txBody>
      </p:sp>
    </p:spTree>
    <p:extLst>
      <p:ext uri="{BB962C8B-B14F-4D97-AF65-F5344CB8AC3E}">
        <p14:creationId xmlns:p14="http://schemas.microsoft.com/office/powerpoint/2010/main" val="130432863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1444</Words>
  <Application>Microsoft Office PowerPoint</Application>
  <PresentationFormat>Geniş ekran</PresentationFormat>
  <Paragraphs>96</Paragraphs>
  <Slides>32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32</vt:i4>
      </vt:variant>
    </vt:vector>
  </HeadingPairs>
  <TitlesOfParts>
    <vt:vector size="38" baseType="lpstr">
      <vt:lpstr>Adobe Myungjo Std M</vt:lpstr>
      <vt:lpstr>Adobe Caslon Pro</vt:lpstr>
      <vt:lpstr>Arial</vt:lpstr>
      <vt:lpstr>Calibri</vt:lpstr>
      <vt:lpstr>Calibri Light</vt:lpstr>
      <vt:lpstr>Office Teması</vt:lpstr>
      <vt:lpstr> </vt:lpstr>
      <vt:lpstr>PowerPoint Sunusu</vt:lpstr>
      <vt:lpstr>Bu derste neler öğreneceğiz?</vt:lpstr>
      <vt:lpstr>İman Esasları: Meleklere İman</vt:lpstr>
      <vt:lpstr>Meleklerin Özellikleri</vt:lpstr>
      <vt:lpstr>1. Melekler gözle görünmezler.</vt:lpstr>
      <vt:lpstr>2. Melekler Allah’ın izni ve isteği ile başka şekillere girebilirler.</vt:lpstr>
      <vt:lpstr>3. Melekler salt nurdan yaratılmışlardır. Cinsiyetleri yoktur ve yemek, içmek, uyumak gibi fiillerde bulunmazlar.</vt:lpstr>
      <vt:lpstr>4. Melekler asla günah işlemez ve Allah’ın emrinden çıkmazlar. Allah’ın verdiği görev ne ise onunla sorumludurlar.</vt:lpstr>
      <vt:lpstr>5. Melekler hızlı ve güçlü varlıklardır.</vt:lpstr>
      <vt:lpstr>6. Melekler gaybı bilemezler.</vt:lpstr>
      <vt:lpstr>Bazı Melekler ve Görevleri</vt:lpstr>
      <vt:lpstr>1. Cebrail (a.s)</vt:lpstr>
      <vt:lpstr>2. Mikâil (a.s)</vt:lpstr>
      <vt:lpstr>3. İsrâfil (a.s)</vt:lpstr>
      <vt:lpstr>4. Azrâil (a.s)</vt:lpstr>
      <vt:lpstr>5. Kirâmen Kâtibin Melekleri</vt:lpstr>
      <vt:lpstr>6. Münker ve Nekir Melekleri</vt:lpstr>
      <vt:lpstr>7. Hamele-i Arş Melekleri</vt:lpstr>
      <vt:lpstr>8. Mukarrebûn ve İliyyûn Melekleri</vt:lpstr>
      <vt:lpstr>Kitaplara İman</vt:lpstr>
      <vt:lpstr>Kitaplara İman</vt:lpstr>
      <vt:lpstr>Kitaplara İman</vt:lpstr>
      <vt:lpstr>Kitaplara İman</vt:lpstr>
      <vt:lpstr>Kitaplara İman</vt:lpstr>
      <vt:lpstr>Kitaplara İman: Tevrat</vt:lpstr>
      <vt:lpstr>Kitaplara İman: İncil</vt:lpstr>
      <vt:lpstr>Kitaplara İman: Zebur</vt:lpstr>
      <vt:lpstr>Kitaplara İman: Kur’an-ı Kerim</vt:lpstr>
      <vt:lpstr>Kitaplara İman: Kur’an-ı Kerim</vt:lpstr>
      <vt:lpstr>Kur’an’ı-Kerim’in Özellikleri</vt:lpstr>
      <vt:lpstr>Kur’an’ı-Kerim’in Özellikleri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56</cp:revision>
  <dcterms:created xsi:type="dcterms:W3CDTF">2020-11-30T19:20:16Z</dcterms:created>
  <dcterms:modified xsi:type="dcterms:W3CDTF">2020-12-27T19:18:41Z</dcterms:modified>
</cp:coreProperties>
</file>